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74" r:id="rId5"/>
    <p:sldId id="275" r:id="rId6"/>
    <p:sldId id="276" r:id="rId7"/>
    <p:sldId id="260" r:id="rId8"/>
    <p:sldId id="278" r:id="rId9"/>
    <p:sldId id="280" r:id="rId10"/>
    <p:sldId id="281" r:id="rId11"/>
    <p:sldId id="283" r:id="rId12"/>
    <p:sldId id="285" r:id="rId13"/>
    <p:sldId id="286" r:id="rId14"/>
    <p:sldId id="284" r:id="rId15"/>
    <p:sldId id="265" r:id="rId16"/>
    <p:sldId id="277" r:id="rId17"/>
    <p:sldId id="287" r:id="rId18"/>
    <p:sldId id="271" r:id="rId19"/>
  </p:sldIdLst>
  <p:sldSz cx="24384000" cy="13716000"/>
  <p:notesSz cx="5143500" cy="9144000"/>
  <p:embeddedFontLst>
    <p:embeddedFont>
      <p:font typeface="OPPOSans-H" pitchFamily="18" charset="-122"/>
      <p:regular r:id="rId21"/>
    </p:embeddedFont>
    <p:embeddedFont>
      <p:font typeface="OPPOSans-R" pitchFamily="18" charset="-122"/>
      <p:regular r:id="rId22"/>
    </p:embeddedFont>
    <p:embeddedFont>
      <p:font typeface="等线" panose="02010600030101010101" pitchFamily="2" charset="-122"/>
      <p:regular r:id="rId23"/>
      <p:bold r:id="rId24"/>
    </p:embeddedFont>
    <p:embeddedFont>
      <p:font typeface="Anton-Regular" pitchFamily="2" charset="0"/>
      <p:regular r:id="rId25"/>
    </p:embeddedFont>
    <p:embeddedFont>
      <p:font typeface="Segoe UI Black" panose="020F0502020204030204" pitchFamily="34" charset="0"/>
      <p:bold r:id="rId26"/>
      <p:italic r:id="rId27"/>
      <p:boldItalic r:id="rId28"/>
    </p:embeddedFont>
    <p:embeddedFont>
      <p:font typeface="Source Han Sans CN" panose="020B0500000000000000" pitchFamily="34" charset="-128"/>
      <p:regular r:id="rId29"/>
      <p:bold r:id="rId30"/>
    </p:embeddedFont>
  </p:embeddedFontLst>
  <p:custDataLst>
    <p:tags r:id="rId31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BDF"/>
    <a:srgbClr val="F9BBBB"/>
    <a:srgbClr val="BF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79"/>
    <p:restoredTop sz="79461"/>
  </p:normalViewPr>
  <p:slideViewPr>
    <p:cSldViewPr snapToGrid="0" snapToObjects="1">
      <p:cViewPr>
        <p:scale>
          <a:sx n="57" d="100"/>
          <a:sy n="57" d="100"/>
        </p:scale>
        <p:origin x="-37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7T13:11:12.6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 12 24575,'-5'-7'0,"-1"3"0,-1 4 0,2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7T13:11:54.6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2913063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3D88B7-BFF9-9A43-ABBD-97A7C9092FB7}" type="datetimeFigureOut">
              <a:rPr kumimoji="1" lang="zh-CN" altLang="en-US" smtClean="0"/>
              <a:t>2024/9/6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2913063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694EDF-7AAE-A140-BEE5-A1BA985B19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7868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effectLst/>
              </a:rPr>
              <a:t>主要对比对象：</a:t>
            </a:r>
            <a:r>
              <a:rPr lang="en" altLang="zh-CN" dirty="0">
                <a:effectLst/>
              </a:rPr>
              <a:t>C/C++</a:t>
            </a:r>
            <a:r>
              <a:rPr lang="zh-CN" altLang="en" dirty="0">
                <a:effectLst/>
              </a:rPr>
              <a:t>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effectLst/>
              </a:rPr>
              <a:t>首先明确：能做的事情上，</a:t>
            </a:r>
            <a:r>
              <a:rPr lang="en" altLang="zh-CN" dirty="0">
                <a:effectLst/>
              </a:rPr>
              <a:t>C/C++/ASM </a:t>
            </a:r>
            <a:r>
              <a:rPr lang="zh-CN" altLang="en-US" dirty="0">
                <a:effectLst/>
              </a:rPr>
              <a:t>和 </a:t>
            </a:r>
            <a:r>
              <a:rPr lang="en" altLang="zh-CN" dirty="0">
                <a:effectLst/>
              </a:rPr>
              <a:t>Rust </a:t>
            </a:r>
            <a:r>
              <a:rPr lang="zh-CN" altLang="en-US" dirty="0">
                <a:effectLst/>
              </a:rPr>
              <a:t>并没有不同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</a:rPr>
              <a:t>工具链：</a:t>
            </a:r>
            <a:r>
              <a:rPr lang="en" altLang="zh-CN" dirty="0">
                <a:effectLst/>
              </a:rPr>
              <a:t>Rust</a:t>
            </a:r>
            <a:r>
              <a:rPr lang="zh-CN" altLang="en-US" dirty="0">
                <a:effectLst/>
              </a:rPr>
              <a:t>的工具链配置非常简单，几乎约等于开箱即用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</a:rPr>
              <a:t>开发体验：现代的开发</a:t>
            </a:r>
            <a:r>
              <a:rPr lang="en-US" altLang="zh-CN" dirty="0">
                <a:effectLst/>
              </a:rPr>
              <a:t>&amp;</a:t>
            </a:r>
            <a:r>
              <a:rPr lang="zh-CN" altLang="en-US" dirty="0">
                <a:effectLst/>
              </a:rPr>
              <a:t>调试体验，大部分情况下，要想写出</a:t>
            </a:r>
            <a:r>
              <a:rPr lang="en" altLang="zh-CN" dirty="0">
                <a:effectLst/>
              </a:rPr>
              <a:t>UB</a:t>
            </a:r>
            <a:r>
              <a:rPr lang="zh-CN" altLang="en-US" dirty="0">
                <a:effectLst/>
              </a:rPr>
              <a:t>比较难（内存安全其实可以不用太考虑）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</a:rPr>
              <a:t>异步：嵌入式也能享受到</a:t>
            </a:r>
            <a:r>
              <a:rPr lang="en" altLang="zh-CN" dirty="0">
                <a:effectLst/>
              </a:rPr>
              <a:t>Rust</a:t>
            </a:r>
            <a:r>
              <a:rPr lang="zh-CN" altLang="en-US" dirty="0">
                <a:effectLst/>
              </a:rPr>
              <a:t>无栈协程带来的多任务并发的方便，相比传统</a:t>
            </a:r>
            <a:r>
              <a:rPr lang="en" altLang="zh-CN" dirty="0">
                <a:effectLst/>
              </a:rPr>
              <a:t>RTOS</a:t>
            </a:r>
            <a:r>
              <a:rPr lang="zh-CN" altLang="en" dirty="0">
                <a:effectLst/>
              </a:rPr>
              <a:t>，</a:t>
            </a:r>
            <a:r>
              <a:rPr lang="zh-CN" altLang="en-US" dirty="0">
                <a:effectLst/>
              </a:rPr>
              <a:t>也有一定的优势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</a:rPr>
              <a:t>抽象能力：（主要是相比</a:t>
            </a:r>
            <a:r>
              <a:rPr lang="en" altLang="zh-CN" dirty="0">
                <a:effectLst/>
              </a:rPr>
              <a:t>C</a:t>
            </a:r>
            <a:r>
              <a:rPr lang="zh-CN" altLang="en" dirty="0">
                <a:effectLst/>
              </a:rPr>
              <a:t>）</a:t>
            </a:r>
            <a:r>
              <a:rPr lang="zh-CN" altLang="en-US" dirty="0">
                <a:effectLst/>
              </a:rPr>
              <a:t>抽象能力强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94EDF-7AAE-A140-BEE5-A1BA985B1986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1985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94EDF-7AAE-A140-BEE5-A1BA985B1986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4012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94EDF-7AAE-A140-BEE5-A1BA985B1986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5996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effectLst/>
              </a:rPr>
              <a:t>和 </a:t>
            </a:r>
            <a:r>
              <a:rPr lang="en" altLang="zh-CN" dirty="0">
                <a:effectLst/>
              </a:rPr>
              <a:t>C </a:t>
            </a:r>
            <a:r>
              <a:rPr lang="zh-CN" altLang="en-US" dirty="0">
                <a:effectLst/>
              </a:rPr>
              <a:t>不太一样的地方是 </a:t>
            </a:r>
            <a:r>
              <a:rPr lang="en" altLang="zh-CN" dirty="0">
                <a:effectLst/>
              </a:rPr>
              <a:t>Rust </a:t>
            </a:r>
            <a:r>
              <a:rPr lang="zh-CN" altLang="en-US" dirty="0">
                <a:effectLst/>
              </a:rPr>
              <a:t>原生提供了异步的语法，借由社区实现的嵌入式异步运行时，就可以在嵌入式设备上以比较低的成本实现任务的并发。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effectLst/>
              </a:rPr>
              <a:t>对比传统</a:t>
            </a:r>
            <a:r>
              <a:rPr lang="en" altLang="zh-CN" dirty="0">
                <a:effectLst/>
              </a:rPr>
              <a:t>C</a:t>
            </a:r>
            <a:r>
              <a:rPr lang="zh-CN" altLang="en-US" dirty="0">
                <a:effectLst/>
              </a:rPr>
              <a:t>语言中的任务调度机制：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effectLst/>
              </a:rPr>
              <a:t>裸机轮询：没有并发能力，一个任务会</a:t>
            </a:r>
            <a:r>
              <a:rPr lang="en" altLang="zh-CN" dirty="0">
                <a:effectLst/>
              </a:rPr>
              <a:t>block</a:t>
            </a:r>
            <a:r>
              <a:rPr lang="zh-CN" altLang="en-US" dirty="0">
                <a:effectLst/>
              </a:rPr>
              <a:t>其他任务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" altLang="zh-CN" dirty="0">
                <a:effectLst/>
              </a:rPr>
              <a:t>RTOS</a:t>
            </a:r>
            <a:r>
              <a:rPr lang="zh-CN" altLang="en" dirty="0">
                <a:effectLst/>
              </a:rPr>
              <a:t>：</a:t>
            </a:r>
            <a:r>
              <a:rPr lang="zh-CN" altLang="en-US" dirty="0">
                <a:effectLst/>
              </a:rPr>
              <a:t>需要提前分配栈空间，上下文切换开销大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" altLang="zh-CN" dirty="0">
                <a:effectLst/>
              </a:rPr>
              <a:t>Rust async</a:t>
            </a:r>
            <a:r>
              <a:rPr lang="zh-CN" altLang="en" dirty="0">
                <a:effectLst/>
              </a:rPr>
              <a:t>：</a:t>
            </a:r>
            <a:r>
              <a:rPr lang="zh-CN" altLang="en-US" dirty="0">
                <a:effectLst/>
              </a:rPr>
              <a:t>按需分配，协作式并发，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94EDF-7AAE-A140-BEE5-A1BA985B1986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9340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" altLang="zh-CN" dirty="0">
                <a:effectLst/>
              </a:rPr>
              <a:t>RMK</a:t>
            </a:r>
            <a:r>
              <a:rPr lang="zh-CN" altLang="en-US" dirty="0">
                <a:effectLst/>
              </a:rPr>
              <a:t>是基于</a:t>
            </a:r>
            <a:r>
              <a:rPr lang="en" altLang="zh-CN" dirty="0">
                <a:effectLst/>
              </a:rPr>
              <a:t>Rust</a:t>
            </a:r>
            <a:r>
              <a:rPr lang="zh-CN" altLang="en-US" dirty="0">
                <a:effectLst/>
              </a:rPr>
              <a:t>嵌入式生态的一个键盘固件库。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effectLst/>
              </a:rPr>
              <a:t>键盘固件，也就是你的键盘上运行的软件，主要负责的是检测你的每一次按键，处理之后发送给主机。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effectLst/>
              </a:rPr>
              <a:t>现代化的键盘固件功能非常丰富，软件功能比如全键自定义、组合键、宏、切层、媒体按键，通讯上需要支持</a:t>
            </a:r>
            <a:r>
              <a:rPr lang="en" altLang="zh-CN" dirty="0">
                <a:effectLst/>
              </a:rPr>
              <a:t>USB</a:t>
            </a:r>
            <a:r>
              <a:rPr lang="zh-CN" altLang="en" dirty="0">
                <a:effectLst/>
              </a:rPr>
              <a:t>，</a:t>
            </a:r>
            <a:r>
              <a:rPr lang="zh-CN" altLang="en-US" dirty="0">
                <a:effectLst/>
              </a:rPr>
              <a:t>蓝牙，还有</a:t>
            </a:r>
            <a:r>
              <a:rPr lang="en-US" altLang="zh-CN" dirty="0">
                <a:effectLst/>
              </a:rPr>
              <a:t>2.4</a:t>
            </a:r>
            <a:r>
              <a:rPr lang="en" altLang="zh-CN" dirty="0">
                <a:effectLst/>
              </a:rPr>
              <a:t>G</a:t>
            </a:r>
            <a:r>
              <a:rPr lang="zh-CN" altLang="en-US" dirty="0">
                <a:effectLst/>
              </a:rPr>
              <a:t>三模，键盘形式需要支持任意形状的键盘，以及分体键盘。因此，键盘固件的实现非常复杂，已经远远超出了刚开始 检测按键 </a:t>
            </a:r>
            <a:r>
              <a:rPr lang="en-US" altLang="zh-CN" dirty="0">
                <a:effectLst/>
              </a:rPr>
              <a:t>-&gt; </a:t>
            </a:r>
            <a:r>
              <a:rPr lang="zh-CN" altLang="en-US" dirty="0">
                <a:effectLst/>
              </a:rPr>
              <a:t>发送 的单一功能了。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94EDF-7AAE-A140-BEE5-A1BA985B1986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4419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effectLst/>
              </a:rPr>
              <a:t>RMK</a:t>
            </a:r>
            <a:r>
              <a:rPr lang="zh-CN" altLang="en-US" dirty="0">
                <a:effectLst/>
              </a:rPr>
              <a:t>的定位，实际上是在</a:t>
            </a:r>
            <a:r>
              <a:rPr lang="en" altLang="zh-CN" dirty="0">
                <a:effectLst/>
              </a:rPr>
              <a:t>driver</a:t>
            </a:r>
            <a:r>
              <a:rPr lang="zh-CN" altLang="en-US" dirty="0">
                <a:effectLst/>
              </a:rPr>
              <a:t>层 </a:t>
            </a:r>
            <a:r>
              <a:rPr lang="en-US" altLang="zh-CN" dirty="0">
                <a:effectLst/>
              </a:rPr>
              <a:t>+ </a:t>
            </a:r>
            <a:r>
              <a:rPr lang="zh-CN" altLang="en-US" dirty="0">
                <a:effectLst/>
              </a:rPr>
              <a:t>部分应用层。</a:t>
            </a:r>
            <a:r>
              <a:rPr lang="en" altLang="zh-CN" dirty="0">
                <a:effectLst/>
              </a:rPr>
              <a:t>RMK</a:t>
            </a:r>
            <a:r>
              <a:rPr lang="zh-CN" altLang="en-US" dirty="0">
                <a:effectLst/>
              </a:rPr>
              <a:t>不仅提供键盘的软件层实现，同时提供了一套非常便捷的工具来创建键盘固件。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effectLst/>
              </a:rPr>
              <a:t>	</a:t>
            </a: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94EDF-7AAE-A140-BEE5-A1BA985B1986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9758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94EDF-7AAE-A140-BEE5-A1BA985B1986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1344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94EDF-7AAE-A140-BEE5-A1BA985B1986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1183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94EDF-7AAE-A140-BEE5-A1BA985B1986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5679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" altLang="zh-CN" dirty="0">
                <a:effectLst/>
              </a:rPr>
              <a:t>Rust</a:t>
            </a:r>
            <a:r>
              <a:rPr lang="zh-CN" altLang="en-US" dirty="0">
                <a:effectLst/>
              </a:rPr>
              <a:t>强大的过程宏给嵌入式软件开发带来了新的可能性。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effectLst/>
              </a:rPr>
              <a:t>由于</a:t>
            </a:r>
            <a:r>
              <a:rPr lang="en" altLang="zh-CN" dirty="0">
                <a:effectLst/>
              </a:rPr>
              <a:t>RMK</a:t>
            </a:r>
            <a:r>
              <a:rPr lang="zh-CN" altLang="en-US" dirty="0">
                <a:effectLst/>
              </a:rPr>
              <a:t>是面向终端用户直接创建他们的键盘固件，写</a:t>
            </a:r>
            <a:r>
              <a:rPr lang="en" altLang="zh-CN" dirty="0">
                <a:effectLst/>
              </a:rPr>
              <a:t>Rust</a:t>
            </a:r>
            <a:r>
              <a:rPr lang="zh-CN" altLang="en-US" dirty="0">
                <a:effectLst/>
              </a:rPr>
              <a:t>代码对于绝大多数小白来说上手成本非常高，因此借助过程宏，</a:t>
            </a:r>
            <a:r>
              <a:rPr lang="en" altLang="zh-CN" dirty="0">
                <a:effectLst/>
              </a:rPr>
              <a:t>RMK</a:t>
            </a:r>
            <a:r>
              <a:rPr lang="zh-CN" altLang="en-US" dirty="0">
                <a:effectLst/>
              </a:rPr>
              <a:t>实现了读取一个</a:t>
            </a:r>
            <a:r>
              <a:rPr lang="en" altLang="zh-CN" dirty="0" err="1">
                <a:effectLst/>
              </a:rPr>
              <a:t>toml</a:t>
            </a:r>
            <a:r>
              <a:rPr lang="zh-CN" altLang="en-US" dirty="0">
                <a:effectLst/>
              </a:rPr>
              <a:t>配置文件，根据配置文件直接生成固件这样的功能。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94EDF-7AAE-A140-BEE5-A1BA985B1986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4385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94EDF-7AAE-A140-BEE5-A1BA985B1986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9708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9.png"/><Relationship Id="rId9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9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1.png"/><Relationship Id="rId7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customXml" Target="../ink/ink1.xml"/><Relationship Id="rId18" Type="http://schemas.openxmlformats.org/officeDocument/2006/relationships/image" Target="../media/image24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customXml" Target="../ink/ink2.xml"/><Relationship Id="rId2" Type="http://schemas.openxmlformats.org/officeDocument/2006/relationships/image" Target="../media/image10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1.png"/><Relationship Id="rId7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tags" Target="../tags/tag27.xml"/><Relationship Id="rId3" Type="http://schemas.openxmlformats.org/officeDocument/2006/relationships/tags" Target="../tags/tag4.xml"/><Relationship Id="rId21" Type="http://schemas.openxmlformats.org/officeDocument/2006/relationships/tags" Target="../tags/tag22.xml"/><Relationship Id="rId34" Type="http://schemas.openxmlformats.org/officeDocument/2006/relationships/image" Target="../media/image34.png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tags" Target="../tags/tag26.xml"/><Relationship Id="rId33" Type="http://schemas.openxmlformats.org/officeDocument/2006/relationships/image" Target="../media/image33.png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29" Type="http://schemas.openxmlformats.org/officeDocument/2006/relationships/image" Target="../media/image29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tags" Target="../tags/tag25.xml"/><Relationship Id="rId32" Type="http://schemas.openxmlformats.org/officeDocument/2006/relationships/image" Target="../media/image32.png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28" Type="http://schemas.openxmlformats.org/officeDocument/2006/relationships/notesSlide" Target="../notesSlides/notesSlide1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31" Type="http://schemas.openxmlformats.org/officeDocument/2006/relationships/image" Target="../media/image31.pn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Relationship Id="rId27" Type="http://schemas.openxmlformats.org/officeDocument/2006/relationships/slideLayout" Target="../slideLayouts/slideLayout1.xml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8" Type="http://schemas.openxmlformats.org/officeDocument/2006/relationships/tags" Target="../tags/tag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1.png"/><Relationship Id="rId7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1" name="image 1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9102" name="image 102"/>
          <p:cNvPicPr>
            <a:picLocks noChangeAspect="1"/>
          </p:cNvPicPr>
          <p:nvPr/>
        </p:nvPicPr>
        <p:blipFill>
          <a:blip r:embed="rId3">
            <a:alphaModFix amt="9000"/>
          </a:blip>
          <a:srcRect/>
          <a:stretch>
            <a:fillRect/>
          </a:stretch>
        </p:blipFill>
        <p:spPr>
          <a:xfrm>
            <a:off x="15695679" y="4118653"/>
            <a:ext cx="13004800" cy="12433300"/>
          </a:xfrm>
          <a:prstGeom prst="rect">
            <a:avLst/>
          </a:prstGeom>
          <a:noFill/>
        </p:spPr>
      </p:pic>
      <p:sp>
        <p:nvSpPr>
          <p:cNvPr id="103" name="Object 103"/>
          <p:cNvSpPr txBox="1"/>
          <p:nvPr/>
        </p:nvSpPr>
        <p:spPr>
          <a:xfrm>
            <a:off x="5739142" y="11772887"/>
            <a:ext cx="13296900" cy="47269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sz="3000" b="0" i="0" spc="3000" dirty="0">
                <a:solidFill>
                  <a:srgbClr val="FFFFFF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第四届中国Rust开发者大会</a:t>
            </a:r>
            <a:endParaRPr lang="zh-CN" altLang="en-US" sz="30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pic>
        <p:nvPicPr>
          <p:cNvPr id="9104" name="image 10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5400000">
            <a:off x="22631400" y="11938001"/>
            <a:ext cx="584171" cy="584171"/>
          </a:xfrm>
          <a:prstGeom prst="rect">
            <a:avLst/>
          </a:prstGeom>
        </p:spPr>
      </p:pic>
      <p:grpSp>
        <p:nvGrpSpPr>
          <p:cNvPr id="105" name="组合 105"/>
          <p:cNvGrpSpPr/>
          <p:nvPr/>
        </p:nvGrpSpPr>
        <p:grpSpPr>
          <a:xfrm>
            <a:off x="8865867" y="9078017"/>
            <a:ext cx="6660901" cy="719634"/>
            <a:chOff x="8865867" y="9078017"/>
            <a:chExt cx="6660901" cy="719634"/>
          </a:xfrm>
        </p:grpSpPr>
        <p:grpSp>
          <p:nvGrpSpPr>
            <p:cNvPr id="106" name="组合 106"/>
            <p:cNvGrpSpPr/>
            <p:nvPr/>
          </p:nvGrpSpPr>
          <p:grpSpPr>
            <a:xfrm>
              <a:off x="8865867" y="9078017"/>
              <a:ext cx="3166394" cy="719634"/>
              <a:chOff x="8865867" y="9078017"/>
              <a:chExt cx="3166394" cy="719634"/>
            </a:xfrm>
          </p:grpSpPr>
          <p:pic>
            <p:nvPicPr>
              <p:cNvPr id="9107" name="image 107"/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>
              <a:xfrm>
                <a:off x="8865867" y="9078017"/>
                <a:ext cx="3166394" cy="719634"/>
              </a:xfrm>
              <a:prstGeom prst="rect">
                <a:avLst/>
              </a:prstGeom>
            </p:spPr>
          </p:pic>
          <p:sp>
            <p:nvSpPr>
              <p:cNvPr id="108" name="Object 108"/>
              <p:cNvSpPr txBox="1"/>
              <p:nvPr/>
            </p:nvSpPr>
            <p:spPr>
              <a:xfrm>
                <a:off x="8917429" y="9167229"/>
                <a:ext cx="3065843" cy="467949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zh-CN" sz="2970" b="0" i="0" spc="-100" dirty="0">
                    <a:solidFill>
                      <a:schemeClr val="bg1"/>
                    </a:solidFill>
                    <a:latin typeface="Source Han Sans CN" panose="020B0500000000000000" pitchFamily="34" charset="-128"/>
                    <a:ea typeface="Source Han Sans CN" panose="020B0500000000000000" pitchFamily="34" charset="-128"/>
                  </a:rPr>
                  <a:t>2024.09.</a:t>
                </a:r>
                <a:r>
                  <a:rPr lang="en-US" altLang="zh-CN" sz="2970" b="0" i="0" spc="-100" dirty="0">
                    <a:solidFill>
                      <a:schemeClr val="bg1"/>
                    </a:solidFill>
                    <a:latin typeface="Source Han Sans CN" panose="020B0500000000000000" pitchFamily="34" charset="-128"/>
                    <a:ea typeface="Source Han Sans CN" panose="020B0500000000000000" pitchFamily="34" charset="-128"/>
                  </a:rPr>
                  <a:t>0</a:t>
                </a:r>
                <a:r>
                  <a:rPr lang="zh-CN" sz="2970" b="0" i="0" spc="-100" dirty="0">
                    <a:solidFill>
                      <a:schemeClr val="bg1"/>
                    </a:solidFill>
                    <a:latin typeface="Source Han Sans CN" panose="020B0500000000000000" pitchFamily="34" charset="-128"/>
                    <a:ea typeface="Source Han Sans CN" panose="020B0500000000000000" pitchFamily="34" charset="-128"/>
                  </a:rPr>
                  <a:t>7</a:t>
                </a:r>
                <a:endParaRPr lang="zh-CN" altLang="en-US" sz="2970" b="0" i="0" spc="-100" dirty="0">
                  <a:solidFill>
                    <a:schemeClr val="bg1"/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</a:endParaRPr>
              </a:p>
            </p:txBody>
          </p:sp>
        </p:grpSp>
        <p:grpSp>
          <p:nvGrpSpPr>
            <p:cNvPr id="109" name="组合 109"/>
            <p:cNvGrpSpPr/>
            <p:nvPr/>
          </p:nvGrpSpPr>
          <p:grpSpPr>
            <a:xfrm>
              <a:off x="11704068" y="9078017"/>
              <a:ext cx="3822700" cy="719634"/>
              <a:chOff x="11704068" y="9078017"/>
              <a:chExt cx="3822700" cy="719634"/>
            </a:xfrm>
          </p:grpSpPr>
          <p:pic>
            <p:nvPicPr>
              <p:cNvPr id="91010" name="image 1010"/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12027904" y="9078017"/>
                <a:ext cx="3166392" cy="719634"/>
              </a:xfrm>
              <a:prstGeom prst="rect">
                <a:avLst/>
              </a:prstGeom>
            </p:spPr>
          </p:pic>
          <p:sp>
            <p:nvSpPr>
              <p:cNvPr id="1011" name="Object 1011"/>
              <p:cNvSpPr txBox="1"/>
              <p:nvPr/>
            </p:nvSpPr>
            <p:spPr>
              <a:xfrm>
                <a:off x="11704068" y="9167229"/>
                <a:ext cx="3822700" cy="515975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zh-CN" altLang="en-US" sz="3200" dirty="0">
                    <a:solidFill>
                      <a:srgbClr val="FDFDFD"/>
                    </a:solidFill>
                    <a:latin typeface="Source Han Sans CN" panose="020B0500000000000000" pitchFamily="34" charset="-128"/>
                    <a:ea typeface="Source Han Sans CN" panose="020B0500000000000000" pitchFamily="34" charset="-128"/>
                  </a:rPr>
                  <a:t>顾浩波</a:t>
                </a:r>
                <a:endParaRPr lang="zh-CN" altLang="en-US" sz="2970" dirty="0">
                  <a:latin typeface="Source Han Sans CN" panose="020B0500000000000000" pitchFamily="34" charset="-128"/>
                  <a:ea typeface="Source Han Sans CN" panose="020B0500000000000000" pitchFamily="34" charset="-128"/>
                </a:endParaRPr>
              </a:p>
            </p:txBody>
          </p:sp>
        </p:grpSp>
      </p:grpSp>
      <p:sp>
        <p:nvSpPr>
          <p:cNvPr id="1012" name="Object 1012"/>
          <p:cNvSpPr txBox="1"/>
          <p:nvPr/>
        </p:nvSpPr>
        <p:spPr>
          <a:xfrm>
            <a:off x="623304" y="6252123"/>
            <a:ext cx="22809200" cy="148181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lnSpc>
                <a:spcPct val="105000"/>
              </a:lnSpc>
            </a:pPr>
            <a:r>
              <a:rPr lang="en-US" altLang="zh-CN" sz="9800" b="1" dirty="0">
                <a:solidFill>
                  <a:srgbClr val="FEFBDF"/>
                </a:solidFill>
                <a:effectLst>
                  <a:outerShdw blurRad="50800" dist="101600" dir="2700000" algn="ctr" rotWithShape="0">
                    <a:srgbClr val="000000">
                      <a:alpha val="50000"/>
                    </a:srgbClr>
                  </a:outerShdw>
                </a:effectLst>
                <a:latin typeface="Source Han Sans CN" panose="020B0500000000000000" pitchFamily="34" charset="-128"/>
                <a:ea typeface="Source Han Sans CN" panose="020B0500000000000000" pitchFamily="34" charset="-128"/>
                <a:cs typeface="Segoe UI Black" panose="020B0A02040204020203" charset="0"/>
              </a:rPr>
              <a:t>RMK:</a:t>
            </a:r>
            <a:r>
              <a:rPr lang="zh-CN" altLang="en-US" sz="9800" b="1" dirty="0">
                <a:solidFill>
                  <a:srgbClr val="FEFBDF"/>
                </a:solidFill>
                <a:effectLst>
                  <a:outerShdw blurRad="50800" dist="101600" dir="2700000" algn="ctr" rotWithShape="0">
                    <a:srgbClr val="000000">
                      <a:alpha val="50000"/>
                    </a:srgbClr>
                  </a:outerShdw>
                </a:effectLst>
                <a:latin typeface="Source Han Sans CN" panose="020B0500000000000000" pitchFamily="34" charset="-128"/>
                <a:ea typeface="Source Han Sans CN" panose="020B0500000000000000" pitchFamily="34" charset="-128"/>
                <a:cs typeface="Segoe UI Black" panose="020B0A02040204020203" charset="0"/>
              </a:rPr>
              <a:t> 使用</a:t>
            </a:r>
            <a:r>
              <a:rPr lang="en-US" altLang="zh-CN" sz="9800" b="1" dirty="0">
                <a:solidFill>
                  <a:srgbClr val="FEFBDF"/>
                </a:solidFill>
                <a:effectLst>
                  <a:outerShdw blurRad="50800" dist="101600" dir="2700000" algn="ctr" rotWithShape="0">
                    <a:srgbClr val="000000">
                      <a:alpha val="50000"/>
                    </a:srgbClr>
                  </a:outerShdw>
                </a:effectLst>
                <a:latin typeface="Source Han Sans CN" panose="020B0500000000000000" pitchFamily="34" charset="-128"/>
                <a:ea typeface="Source Han Sans CN" panose="020B0500000000000000" pitchFamily="34" charset="-128"/>
                <a:cs typeface="Segoe UI Black" panose="020B0A02040204020203" charset="0"/>
              </a:rPr>
              <a:t>Rust</a:t>
            </a:r>
            <a:r>
              <a:rPr lang="zh-CN" altLang="en-US" sz="9800" b="1" dirty="0">
                <a:solidFill>
                  <a:srgbClr val="FEFBDF"/>
                </a:solidFill>
                <a:effectLst>
                  <a:outerShdw blurRad="50800" dist="101600" dir="2700000" algn="ctr" rotWithShape="0">
                    <a:srgbClr val="000000">
                      <a:alpha val="50000"/>
                    </a:srgbClr>
                  </a:outerShdw>
                </a:effectLst>
                <a:latin typeface="Source Han Sans CN" panose="020B0500000000000000" pitchFamily="34" charset="-128"/>
                <a:ea typeface="Source Han Sans CN" panose="020B0500000000000000" pitchFamily="34" charset="-128"/>
                <a:cs typeface="Segoe UI Black" panose="020B0A02040204020203" charset="0"/>
              </a:rPr>
              <a:t>构建高性能键盘固件</a:t>
            </a:r>
            <a:endParaRPr lang="en-US" altLang="zh-CN" sz="9800" b="1" dirty="0">
              <a:solidFill>
                <a:srgbClr val="FEFBDF"/>
              </a:solidFill>
              <a:effectLst>
                <a:outerShdw blurRad="50800" dist="101600" dir="2700000" algn="ctr" rotWithShape="0">
                  <a:srgbClr val="000000">
                    <a:alpha val="50000"/>
                  </a:srgbClr>
                </a:outerShdw>
              </a:effectLst>
              <a:latin typeface="Source Han Sans CN" panose="020B0500000000000000" pitchFamily="34" charset="-128"/>
              <a:ea typeface="Source Han Sans CN" panose="020B0500000000000000" pitchFamily="34" charset="-128"/>
              <a:cs typeface="Segoe UI Black" panose="020B0A02040204020203" charset="0"/>
            </a:endParaRPr>
          </a:p>
        </p:txBody>
      </p:sp>
      <p:pic>
        <p:nvPicPr>
          <p:cNvPr id="91013" name="image 101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8027135" y="1639901"/>
            <a:ext cx="7467600" cy="4457700"/>
          </a:xfrm>
          <a:prstGeom prst="rect">
            <a:avLst/>
          </a:prstGeom>
        </p:spPr>
      </p:pic>
      <p:pic>
        <p:nvPicPr>
          <p:cNvPr id="91014" name="image 101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-60000">
            <a:off x="12772483" y="3888460"/>
            <a:ext cx="1663700" cy="1206500"/>
          </a:xfrm>
          <a:prstGeom prst="rect">
            <a:avLst/>
          </a:prstGeom>
        </p:spPr>
      </p:pic>
      <p:pic>
        <p:nvPicPr>
          <p:cNvPr id="91015" name="image 1015"/>
          <p:cNvPicPr>
            <a:picLocks noChangeAspect="1"/>
          </p:cNvPicPr>
          <p:nvPr/>
        </p:nvPicPr>
        <p:blipFill>
          <a:blip r:embed="rId9">
            <a:alphaModFix amt="9000"/>
          </a:blip>
          <a:srcRect/>
          <a:stretch>
            <a:fillRect/>
          </a:stretch>
        </p:blipFill>
        <p:spPr>
          <a:xfrm>
            <a:off x="1673195" y="-1942205"/>
            <a:ext cx="7213600" cy="6870700"/>
          </a:xfrm>
          <a:prstGeom prst="rect">
            <a:avLst/>
          </a:prstGeom>
        </p:spPr>
      </p:pic>
      <p:pic>
        <p:nvPicPr>
          <p:cNvPr id="91016" name="image 1016"/>
          <p:cNvPicPr>
            <a:picLocks noChangeAspect="1"/>
          </p:cNvPicPr>
          <p:nvPr/>
        </p:nvPicPr>
        <p:blipFill>
          <a:blip r:embed="rId10">
            <a:alphaModFix amt="9000"/>
          </a:blip>
          <a:srcRect/>
          <a:stretch>
            <a:fillRect/>
          </a:stretch>
        </p:blipFill>
        <p:spPr>
          <a:xfrm>
            <a:off x="-947893" y="7788953"/>
            <a:ext cx="5283200" cy="5092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82"/>
    </mc:Choice>
    <mc:Fallback>
      <p:transition spd="slow" advTm="2238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Object 1304"/>
          <p:cNvSpPr txBox="1"/>
          <p:nvPr/>
        </p:nvSpPr>
        <p:spPr>
          <a:xfrm>
            <a:off x="1468437" y="1407432"/>
            <a:ext cx="9991090" cy="10399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High-level</a:t>
            </a:r>
            <a:r>
              <a:rPr lang="zh-CN" altLang="en-US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en-US" altLang="zh-CN" sz="6600" dirty="0">
                <a:solidFill>
                  <a:srgbClr val="C0000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abstraction</a:t>
            </a:r>
            <a:endParaRPr lang="zh-CN" altLang="en-US" sz="6600" dirty="0">
              <a:solidFill>
                <a:srgbClr val="C00000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14749096-1944-BC79-C214-DB834B7C7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7703" y="2727176"/>
            <a:ext cx="7569679" cy="5118135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3EEA9424-2498-36B0-1841-57E09D247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517" y="2710295"/>
            <a:ext cx="8342624" cy="9049899"/>
          </a:xfrm>
          <a:prstGeom prst="rect">
            <a:avLst/>
          </a:prstGeom>
        </p:spPr>
      </p:pic>
      <p:grpSp>
        <p:nvGrpSpPr>
          <p:cNvPr id="13041" name="组合 13041"/>
          <p:cNvGrpSpPr/>
          <p:nvPr/>
        </p:nvGrpSpPr>
        <p:grpSpPr>
          <a:xfrm>
            <a:off x="22631400" y="11302994"/>
            <a:ext cx="457201" cy="1092205"/>
            <a:chOff x="22631400" y="11302994"/>
            <a:chExt cx="457201" cy="1092205"/>
          </a:xfrm>
        </p:grpSpPr>
        <p:pic>
          <p:nvPicPr>
            <p:cNvPr id="913042" name="image 13042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22631400" y="11937998"/>
              <a:ext cx="457201" cy="457201"/>
            </a:xfrm>
            <a:prstGeom prst="rect">
              <a:avLst/>
            </a:prstGeom>
          </p:spPr>
        </p:pic>
        <p:pic>
          <p:nvPicPr>
            <p:cNvPr id="913043" name="image 13043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22631400" y="11302994"/>
              <a:ext cx="457201" cy="457201"/>
            </a:xfrm>
            <a:prstGeom prst="rect">
              <a:avLst/>
            </a:prstGeom>
          </p:spPr>
        </p:pic>
      </p:grpSp>
      <p:sp>
        <p:nvSpPr>
          <p:cNvPr id="5" name="矩形 4"/>
          <p:cNvSpPr/>
          <p:nvPr/>
        </p:nvSpPr>
        <p:spPr>
          <a:xfrm>
            <a:off x="17506950" y="1287145"/>
            <a:ext cx="718185" cy="436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A8E3E5FB-D0C7-F330-DD79-0E7DC420BC8E}"/>
              </a:ext>
            </a:extLst>
          </p:cNvPr>
          <p:cNvGrpSpPr/>
          <p:nvPr/>
        </p:nvGrpSpPr>
        <p:grpSpPr>
          <a:xfrm>
            <a:off x="16579215" y="526415"/>
            <a:ext cx="6600825" cy="1896110"/>
            <a:chOff x="26109" y="829"/>
            <a:chExt cx="10395" cy="2986"/>
          </a:xfrm>
        </p:grpSpPr>
        <p:pic>
          <p:nvPicPr>
            <p:cNvPr id="52" name="图片 51" descr="咨询公司新员工培训红色商务渐变">
              <a:extLst>
                <a:ext uri="{FF2B5EF4-FFF2-40B4-BE49-F238E27FC236}">
                  <a16:creationId xmlns:a16="http://schemas.microsoft.com/office/drawing/2014/main" id="{C4F470A9-720D-19DC-DE83-BDD9C68D2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55222" b="49637"/>
            <a:stretch>
              <a:fillRect/>
            </a:stretch>
          </p:blipFill>
          <p:spPr>
            <a:xfrm>
              <a:off x="26109" y="829"/>
              <a:ext cx="4720" cy="2986"/>
            </a:xfrm>
            <a:prstGeom prst="rect">
              <a:avLst/>
            </a:prstGeom>
          </p:spPr>
        </p:pic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5748F514-868D-164D-451E-74DC6F00F558}"/>
                </a:ext>
              </a:extLst>
            </p:cNvPr>
            <p:cNvSpPr/>
            <p:nvPr/>
          </p:nvSpPr>
          <p:spPr>
            <a:xfrm>
              <a:off x="27570" y="2027"/>
              <a:ext cx="1131" cy="6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0D3896F5-6D9F-656D-B81F-B3519007EF7B}"/>
                </a:ext>
              </a:extLst>
            </p:cNvPr>
            <p:cNvSpPr txBox="1"/>
            <p:nvPr/>
          </p:nvSpPr>
          <p:spPr>
            <a:xfrm>
              <a:off x="27036" y="1468"/>
              <a:ext cx="9468" cy="1452"/>
            </a:xfrm>
            <a:prstGeom prst="rect">
              <a:avLst/>
            </a:prstGeom>
            <a:noFill/>
            <a:effectLst>
              <a:innerShdw blurRad="63500" dist="50800" dir="18900000">
                <a:prstClr val="black">
                  <a:alpha val="100000"/>
                </a:prstClr>
              </a:innerShdw>
            </a:effectLst>
          </p:spPr>
          <p:txBody>
            <a:bodyPr wrap="square" rtlCol="0">
              <a:spAutoFit/>
              <a:scene3d>
                <a:camera prst="obliqueBottomRight"/>
                <a:lightRig rig="threePt" dir="t"/>
              </a:scene3d>
              <a:sp3d contourW="6350">
                <a:contourClr>
                  <a:schemeClr val="bg1">
                    <a:lumMod val="75000"/>
                  </a:schemeClr>
                </a:contourClr>
              </a:sp3d>
            </a:bodyPr>
            <a:lstStyle/>
            <a:p>
              <a:r>
                <a:rPr lang="en-US" altLang="zh-CN" sz="5400" dirty="0">
                  <a:solidFill>
                    <a:srgbClr val="BF4B4B"/>
                  </a:solidFill>
                  <a:effectLst/>
                  <a:latin typeface="Segoe UI Black" panose="020B0A02040204020203" charset="0"/>
                  <a:cs typeface="Segoe UI Black" panose="020B0A02040204020203" charset="0"/>
                </a:rPr>
                <a:t>Rust </a:t>
              </a:r>
              <a:r>
                <a:rPr lang="en-US" altLang="zh-CN" sz="5400" dirty="0">
                  <a:solidFill>
                    <a:srgbClr val="BF4B4B"/>
                  </a:solidFill>
                  <a:effectLst/>
                  <a:latin typeface="Segoe UI Black" panose="020B0A02040204020203" charset="0"/>
                  <a:cs typeface="Segoe UI Black" panose="020B0A02040204020203" charset="0"/>
                  <a:sym typeface="+mn-ea"/>
                </a:rPr>
                <a:t>China Conf</a:t>
              </a:r>
              <a:endParaRPr lang="en-US" altLang="zh-CN" sz="5400" dirty="0">
                <a:solidFill>
                  <a:srgbClr val="BF4B4B"/>
                </a:solidFill>
                <a:effectLst/>
                <a:latin typeface="Segoe UI Black" panose="020B0A02040204020203" charset="0"/>
                <a:cs typeface="Segoe UI Black" panose="020B0A02040204020203" charset="0"/>
              </a:endParaRPr>
            </a:p>
          </p:txBody>
        </p:sp>
      </p:grpSp>
      <p:sp>
        <p:nvSpPr>
          <p:cNvPr id="31" name="加号 30">
            <a:extLst>
              <a:ext uri="{FF2B5EF4-FFF2-40B4-BE49-F238E27FC236}">
                <a16:creationId xmlns:a16="http://schemas.microsoft.com/office/drawing/2014/main" id="{B7F80770-5EF4-1827-47A2-BA50CD4E2F0E}"/>
              </a:ext>
            </a:extLst>
          </p:cNvPr>
          <p:cNvSpPr/>
          <p:nvPr/>
        </p:nvSpPr>
        <p:spPr>
          <a:xfrm>
            <a:off x="9418169" y="6858000"/>
            <a:ext cx="1439086" cy="1511096"/>
          </a:xfrm>
          <a:prstGeom prst="mathPlus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426E8245-806C-C0F1-63B6-F6F707FCAC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43859" y="3780059"/>
            <a:ext cx="8342624" cy="623208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872E433D-D6B2-5704-8FBB-9D799C9BDF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35283" y="8271918"/>
            <a:ext cx="8966796" cy="348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2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Object 1304"/>
          <p:cNvSpPr txBox="1"/>
          <p:nvPr/>
        </p:nvSpPr>
        <p:spPr>
          <a:xfrm>
            <a:off x="1468437" y="1407432"/>
            <a:ext cx="9991090" cy="10399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High-level</a:t>
            </a:r>
            <a:r>
              <a:rPr lang="zh-CN" altLang="en-US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en-US" altLang="zh-CN" sz="6600" dirty="0">
                <a:solidFill>
                  <a:srgbClr val="C0000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abstraction</a:t>
            </a:r>
            <a:endParaRPr lang="zh-CN" altLang="en-US" sz="6600" dirty="0">
              <a:solidFill>
                <a:srgbClr val="C00000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grpSp>
        <p:nvGrpSpPr>
          <p:cNvPr id="13041" name="组合 13041"/>
          <p:cNvGrpSpPr/>
          <p:nvPr/>
        </p:nvGrpSpPr>
        <p:grpSpPr>
          <a:xfrm>
            <a:off x="22631400" y="11302994"/>
            <a:ext cx="457201" cy="1092205"/>
            <a:chOff x="22631400" y="11302994"/>
            <a:chExt cx="457201" cy="1092205"/>
          </a:xfrm>
        </p:grpSpPr>
        <p:pic>
          <p:nvPicPr>
            <p:cNvPr id="913042" name="image 1304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2631400" y="11937998"/>
              <a:ext cx="457201" cy="457201"/>
            </a:xfrm>
            <a:prstGeom prst="rect">
              <a:avLst/>
            </a:prstGeom>
          </p:spPr>
        </p:pic>
        <p:pic>
          <p:nvPicPr>
            <p:cNvPr id="913043" name="image 1304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2631400" y="11302994"/>
              <a:ext cx="457201" cy="457201"/>
            </a:xfrm>
            <a:prstGeom prst="rect">
              <a:avLst/>
            </a:prstGeom>
          </p:spPr>
        </p:pic>
      </p:grpSp>
      <p:sp>
        <p:nvSpPr>
          <p:cNvPr id="5" name="矩形 4"/>
          <p:cNvSpPr/>
          <p:nvPr/>
        </p:nvSpPr>
        <p:spPr>
          <a:xfrm>
            <a:off x="17506950" y="1287145"/>
            <a:ext cx="718185" cy="436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A8E3E5FB-D0C7-F330-DD79-0E7DC420BC8E}"/>
              </a:ext>
            </a:extLst>
          </p:cNvPr>
          <p:cNvGrpSpPr/>
          <p:nvPr/>
        </p:nvGrpSpPr>
        <p:grpSpPr>
          <a:xfrm>
            <a:off x="16579215" y="526415"/>
            <a:ext cx="6600825" cy="1896110"/>
            <a:chOff x="26109" y="829"/>
            <a:chExt cx="10395" cy="2986"/>
          </a:xfrm>
        </p:grpSpPr>
        <p:pic>
          <p:nvPicPr>
            <p:cNvPr id="52" name="图片 51" descr="咨询公司新员工培训红色商务渐变">
              <a:extLst>
                <a:ext uri="{FF2B5EF4-FFF2-40B4-BE49-F238E27FC236}">
                  <a16:creationId xmlns:a16="http://schemas.microsoft.com/office/drawing/2014/main" id="{C4F470A9-720D-19DC-DE83-BDD9C68D2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55222" b="49637"/>
            <a:stretch>
              <a:fillRect/>
            </a:stretch>
          </p:blipFill>
          <p:spPr>
            <a:xfrm>
              <a:off x="26109" y="829"/>
              <a:ext cx="4720" cy="2986"/>
            </a:xfrm>
            <a:prstGeom prst="rect">
              <a:avLst/>
            </a:prstGeom>
          </p:spPr>
        </p:pic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5748F514-868D-164D-451E-74DC6F00F558}"/>
                </a:ext>
              </a:extLst>
            </p:cNvPr>
            <p:cNvSpPr/>
            <p:nvPr/>
          </p:nvSpPr>
          <p:spPr>
            <a:xfrm>
              <a:off x="27570" y="2027"/>
              <a:ext cx="1131" cy="6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0D3896F5-6D9F-656D-B81F-B3519007EF7B}"/>
                </a:ext>
              </a:extLst>
            </p:cNvPr>
            <p:cNvSpPr txBox="1"/>
            <p:nvPr/>
          </p:nvSpPr>
          <p:spPr>
            <a:xfrm>
              <a:off x="27036" y="1468"/>
              <a:ext cx="9468" cy="1452"/>
            </a:xfrm>
            <a:prstGeom prst="rect">
              <a:avLst/>
            </a:prstGeom>
            <a:noFill/>
            <a:effectLst>
              <a:innerShdw blurRad="63500" dist="50800" dir="18900000">
                <a:prstClr val="black">
                  <a:alpha val="100000"/>
                </a:prstClr>
              </a:innerShdw>
            </a:effectLst>
          </p:spPr>
          <p:txBody>
            <a:bodyPr wrap="square" rtlCol="0">
              <a:spAutoFit/>
              <a:scene3d>
                <a:camera prst="obliqueBottomRight"/>
                <a:lightRig rig="threePt" dir="t"/>
              </a:scene3d>
              <a:sp3d contourW="6350">
                <a:contourClr>
                  <a:schemeClr val="bg1">
                    <a:lumMod val="75000"/>
                  </a:schemeClr>
                </a:contourClr>
              </a:sp3d>
            </a:bodyPr>
            <a:lstStyle/>
            <a:p>
              <a:r>
                <a:rPr lang="en-US" altLang="zh-CN" sz="5400" dirty="0">
                  <a:solidFill>
                    <a:srgbClr val="BF4B4B"/>
                  </a:solidFill>
                  <a:effectLst/>
                  <a:latin typeface="Segoe UI Black" panose="020B0A02040204020203" charset="0"/>
                  <a:cs typeface="Segoe UI Black" panose="020B0A02040204020203" charset="0"/>
                </a:rPr>
                <a:t>Rust </a:t>
              </a:r>
              <a:r>
                <a:rPr lang="en-US" altLang="zh-CN" sz="5400" dirty="0">
                  <a:solidFill>
                    <a:srgbClr val="BF4B4B"/>
                  </a:solidFill>
                  <a:effectLst/>
                  <a:latin typeface="Segoe UI Black" panose="020B0A02040204020203" charset="0"/>
                  <a:cs typeface="Segoe UI Black" panose="020B0A02040204020203" charset="0"/>
                  <a:sym typeface="+mn-ea"/>
                </a:rPr>
                <a:t>China Conf</a:t>
              </a:r>
              <a:endParaRPr lang="en-US" altLang="zh-CN" sz="5400" dirty="0">
                <a:solidFill>
                  <a:srgbClr val="BF4B4B"/>
                </a:solidFill>
                <a:effectLst/>
                <a:latin typeface="Segoe UI Black" panose="020B0A02040204020203" charset="0"/>
                <a:cs typeface="Segoe UI Black" panose="020B0A02040204020203" charset="0"/>
              </a:endParaRPr>
            </a:p>
          </p:txBody>
        </p:sp>
      </p:grpSp>
      <p:sp>
        <p:nvSpPr>
          <p:cNvPr id="30" name="下箭头 29">
            <a:extLst>
              <a:ext uri="{FF2B5EF4-FFF2-40B4-BE49-F238E27FC236}">
                <a16:creationId xmlns:a16="http://schemas.microsoft.com/office/drawing/2014/main" id="{5031C5E2-50B5-6F6D-5775-7260038276CD}"/>
              </a:ext>
            </a:extLst>
          </p:cNvPr>
          <p:cNvSpPr/>
          <p:nvPr/>
        </p:nvSpPr>
        <p:spPr>
          <a:xfrm>
            <a:off x="10957140" y="7022340"/>
            <a:ext cx="2469720" cy="872675"/>
          </a:xfrm>
          <a:prstGeom prst="downArrow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4385F55-5549-8311-163E-6D93D9AFB4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5559" y="3052947"/>
            <a:ext cx="10172882" cy="394458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1E3102A-EDCF-1665-F31E-356BBD74F0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8496" y="7919822"/>
            <a:ext cx="10347008" cy="410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13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Object 1304"/>
          <p:cNvSpPr txBox="1"/>
          <p:nvPr/>
        </p:nvSpPr>
        <p:spPr>
          <a:xfrm>
            <a:off x="1468437" y="1407432"/>
            <a:ext cx="9991090" cy="10399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6600" dirty="0">
                <a:solidFill>
                  <a:srgbClr val="C0000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Async</a:t>
            </a:r>
            <a:r>
              <a:rPr lang="zh-CN" altLang="en-US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en-US" altLang="zh-CN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RMK</a:t>
            </a:r>
            <a:endParaRPr lang="zh-CN" altLang="en-US" sz="66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grpSp>
        <p:nvGrpSpPr>
          <p:cNvPr id="13041" name="组合 13041"/>
          <p:cNvGrpSpPr/>
          <p:nvPr/>
        </p:nvGrpSpPr>
        <p:grpSpPr>
          <a:xfrm>
            <a:off x="22631400" y="11302994"/>
            <a:ext cx="457201" cy="1092205"/>
            <a:chOff x="22631400" y="11302994"/>
            <a:chExt cx="457201" cy="1092205"/>
          </a:xfrm>
        </p:grpSpPr>
        <p:pic>
          <p:nvPicPr>
            <p:cNvPr id="913042" name="image 1304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2631400" y="11937998"/>
              <a:ext cx="457201" cy="457201"/>
            </a:xfrm>
            <a:prstGeom prst="rect">
              <a:avLst/>
            </a:prstGeom>
          </p:spPr>
        </p:pic>
        <p:pic>
          <p:nvPicPr>
            <p:cNvPr id="913043" name="image 1304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2631400" y="11302994"/>
              <a:ext cx="457201" cy="457201"/>
            </a:xfrm>
            <a:prstGeom prst="rect">
              <a:avLst/>
            </a:prstGeom>
          </p:spPr>
        </p:pic>
      </p:grpSp>
      <p:sp>
        <p:nvSpPr>
          <p:cNvPr id="5" name="矩形 4"/>
          <p:cNvSpPr/>
          <p:nvPr/>
        </p:nvSpPr>
        <p:spPr>
          <a:xfrm>
            <a:off x="17506950" y="1287145"/>
            <a:ext cx="718185" cy="436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A8E3E5FB-D0C7-F330-DD79-0E7DC420BC8E}"/>
              </a:ext>
            </a:extLst>
          </p:cNvPr>
          <p:cNvGrpSpPr/>
          <p:nvPr/>
        </p:nvGrpSpPr>
        <p:grpSpPr>
          <a:xfrm>
            <a:off x="16579215" y="526415"/>
            <a:ext cx="6600825" cy="1896110"/>
            <a:chOff x="26109" y="829"/>
            <a:chExt cx="10395" cy="2986"/>
          </a:xfrm>
        </p:grpSpPr>
        <p:pic>
          <p:nvPicPr>
            <p:cNvPr id="52" name="图片 51" descr="咨询公司新员工培训红色商务渐变">
              <a:extLst>
                <a:ext uri="{FF2B5EF4-FFF2-40B4-BE49-F238E27FC236}">
                  <a16:creationId xmlns:a16="http://schemas.microsoft.com/office/drawing/2014/main" id="{C4F470A9-720D-19DC-DE83-BDD9C68D2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55222" b="49637"/>
            <a:stretch>
              <a:fillRect/>
            </a:stretch>
          </p:blipFill>
          <p:spPr>
            <a:xfrm>
              <a:off x="26109" y="829"/>
              <a:ext cx="4720" cy="2986"/>
            </a:xfrm>
            <a:prstGeom prst="rect">
              <a:avLst/>
            </a:prstGeom>
          </p:spPr>
        </p:pic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5748F514-868D-164D-451E-74DC6F00F558}"/>
                </a:ext>
              </a:extLst>
            </p:cNvPr>
            <p:cNvSpPr/>
            <p:nvPr/>
          </p:nvSpPr>
          <p:spPr>
            <a:xfrm>
              <a:off x="27570" y="2027"/>
              <a:ext cx="1131" cy="6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0D3896F5-6D9F-656D-B81F-B3519007EF7B}"/>
                </a:ext>
              </a:extLst>
            </p:cNvPr>
            <p:cNvSpPr txBox="1"/>
            <p:nvPr/>
          </p:nvSpPr>
          <p:spPr>
            <a:xfrm>
              <a:off x="27036" y="1468"/>
              <a:ext cx="9468" cy="1452"/>
            </a:xfrm>
            <a:prstGeom prst="rect">
              <a:avLst/>
            </a:prstGeom>
            <a:noFill/>
            <a:effectLst>
              <a:innerShdw blurRad="63500" dist="50800" dir="18900000">
                <a:prstClr val="black">
                  <a:alpha val="100000"/>
                </a:prstClr>
              </a:innerShdw>
            </a:effectLst>
          </p:spPr>
          <p:txBody>
            <a:bodyPr wrap="square" rtlCol="0">
              <a:spAutoFit/>
              <a:scene3d>
                <a:camera prst="obliqueBottomRight"/>
                <a:lightRig rig="threePt" dir="t"/>
              </a:scene3d>
              <a:sp3d contourW="6350">
                <a:contourClr>
                  <a:schemeClr val="bg1">
                    <a:lumMod val="75000"/>
                  </a:schemeClr>
                </a:contourClr>
              </a:sp3d>
            </a:bodyPr>
            <a:lstStyle/>
            <a:p>
              <a:r>
                <a:rPr lang="en-US" altLang="zh-CN" sz="5400" dirty="0">
                  <a:solidFill>
                    <a:srgbClr val="BF4B4B"/>
                  </a:solidFill>
                  <a:effectLst/>
                  <a:latin typeface="Segoe UI Black" panose="020B0A02040204020203" charset="0"/>
                  <a:cs typeface="Segoe UI Black" panose="020B0A02040204020203" charset="0"/>
                </a:rPr>
                <a:t>Rust </a:t>
              </a:r>
              <a:r>
                <a:rPr lang="en-US" altLang="zh-CN" sz="5400" dirty="0">
                  <a:solidFill>
                    <a:srgbClr val="BF4B4B"/>
                  </a:solidFill>
                  <a:effectLst/>
                  <a:latin typeface="Segoe UI Black" panose="020B0A02040204020203" charset="0"/>
                  <a:cs typeface="Segoe UI Black" panose="020B0A02040204020203" charset="0"/>
                  <a:sym typeface="+mn-ea"/>
                </a:rPr>
                <a:t>China Conf</a:t>
              </a:r>
              <a:endParaRPr lang="en-US" altLang="zh-CN" sz="5400" dirty="0">
                <a:solidFill>
                  <a:srgbClr val="BF4B4B"/>
                </a:solidFill>
                <a:effectLst/>
                <a:latin typeface="Segoe UI Black" panose="020B0A02040204020203" charset="0"/>
                <a:cs typeface="Segoe UI Black" panose="020B0A02040204020203" charset="0"/>
              </a:endParaRPr>
            </a:p>
          </p:txBody>
        </p:sp>
      </p:grpSp>
      <p:sp>
        <p:nvSpPr>
          <p:cNvPr id="4" name="圆角矩形 3">
            <a:extLst>
              <a:ext uri="{FF2B5EF4-FFF2-40B4-BE49-F238E27FC236}">
                <a16:creationId xmlns:a16="http://schemas.microsoft.com/office/drawing/2014/main" id="{AB0F595C-EDDF-7EBD-9395-18D8BFD61E42}"/>
              </a:ext>
            </a:extLst>
          </p:cNvPr>
          <p:cNvSpPr/>
          <p:nvPr/>
        </p:nvSpPr>
        <p:spPr>
          <a:xfrm>
            <a:off x="16158199" y="3841774"/>
            <a:ext cx="3607650" cy="2107828"/>
          </a:xfrm>
          <a:prstGeom prst="roundRect">
            <a:avLst/>
          </a:prstGeom>
          <a:ln w="508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Communication</a:t>
            </a:r>
            <a:r>
              <a:rPr kumimoji="1" lang="zh-CN" altLang="en-US" sz="28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kumimoji="1" lang="en-US" altLang="zh-CN" sz="28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task</a:t>
            </a:r>
            <a:endParaRPr kumimoji="1" lang="zh-CN" altLang="en-US" sz="28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4C2C2A13-2FF1-2936-3F73-82C41337439C}"/>
              </a:ext>
            </a:extLst>
          </p:cNvPr>
          <p:cNvSpPr/>
          <p:nvPr/>
        </p:nvSpPr>
        <p:spPr>
          <a:xfrm>
            <a:off x="4896713" y="3841774"/>
            <a:ext cx="3607650" cy="2107828"/>
          </a:xfrm>
          <a:prstGeom prst="roundRect">
            <a:avLst/>
          </a:prstGeom>
          <a:ln w="508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Matrix</a:t>
            </a:r>
            <a:r>
              <a:rPr kumimoji="1" lang="zh-CN" altLang="en-US" sz="28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kumimoji="1" lang="en-US" altLang="zh-CN" sz="28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scan</a:t>
            </a:r>
            <a:r>
              <a:rPr kumimoji="1" lang="zh-CN" altLang="en-US" sz="28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kumimoji="1" lang="en-US" altLang="zh-CN" sz="28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task</a:t>
            </a:r>
            <a:endParaRPr kumimoji="1" lang="zh-CN" altLang="en-US" sz="28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9" name="手杖形箭头 8">
            <a:extLst>
              <a:ext uri="{FF2B5EF4-FFF2-40B4-BE49-F238E27FC236}">
                <a16:creationId xmlns:a16="http://schemas.microsoft.com/office/drawing/2014/main" id="{0514C0A3-BD0B-DDF1-7259-C99B07A31B0D}"/>
              </a:ext>
            </a:extLst>
          </p:cNvPr>
          <p:cNvSpPr/>
          <p:nvPr/>
        </p:nvSpPr>
        <p:spPr>
          <a:xfrm rot="16200000">
            <a:off x="3838635" y="4437237"/>
            <a:ext cx="895714" cy="916901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35243"/>
              <a:gd name="adj5" fmla="val 10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5A08E1A-54E8-B387-C0B6-B468D266AC07}"/>
              </a:ext>
            </a:extLst>
          </p:cNvPr>
          <p:cNvSpPr txBox="1"/>
          <p:nvPr/>
        </p:nvSpPr>
        <p:spPr>
          <a:xfrm>
            <a:off x="2074453" y="4426713"/>
            <a:ext cx="2581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C00000"/>
                </a:solidFill>
              </a:rPr>
              <a:t>Wait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key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pressing</a:t>
            </a:r>
          </a:p>
        </p:txBody>
      </p:sp>
      <p:sp>
        <p:nvSpPr>
          <p:cNvPr id="11" name="右箭头 10">
            <a:extLst>
              <a:ext uri="{FF2B5EF4-FFF2-40B4-BE49-F238E27FC236}">
                <a16:creationId xmlns:a16="http://schemas.microsoft.com/office/drawing/2014/main" id="{ACE5BEF3-F45B-8EFF-9D47-90092660F6EB}"/>
              </a:ext>
            </a:extLst>
          </p:cNvPr>
          <p:cNvSpPr/>
          <p:nvPr/>
        </p:nvSpPr>
        <p:spPr>
          <a:xfrm>
            <a:off x="9337963" y="4513874"/>
            <a:ext cx="5929745" cy="794195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A121C83-E401-C20F-98CA-EE6BF0E95F01}"/>
              </a:ext>
            </a:extLst>
          </p:cNvPr>
          <p:cNvSpPr txBox="1"/>
          <p:nvPr/>
        </p:nvSpPr>
        <p:spPr>
          <a:xfrm>
            <a:off x="11567532" y="3995913"/>
            <a:ext cx="1265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channel</a:t>
            </a:r>
            <a:endParaRPr kumimoji="1" lang="zh-CN" altLang="en-US" sz="2400" dirty="0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47710E6C-D603-5E7E-6CCD-D2290F2109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82636" y="6467108"/>
            <a:ext cx="9166812" cy="4938577"/>
          </a:xfrm>
          <a:prstGeom prst="rect">
            <a:avLst/>
          </a:prstGeom>
        </p:spPr>
      </p:pic>
      <p:sp>
        <p:nvSpPr>
          <p:cNvPr id="38" name="手杖形箭头 37">
            <a:extLst>
              <a:ext uri="{FF2B5EF4-FFF2-40B4-BE49-F238E27FC236}">
                <a16:creationId xmlns:a16="http://schemas.microsoft.com/office/drawing/2014/main" id="{145A0F67-8E97-EEBA-EC35-E2CA8C716D51}"/>
              </a:ext>
            </a:extLst>
          </p:cNvPr>
          <p:cNvSpPr/>
          <p:nvPr/>
        </p:nvSpPr>
        <p:spPr>
          <a:xfrm rot="5400000">
            <a:off x="20038601" y="4472864"/>
            <a:ext cx="895714" cy="916901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35243"/>
              <a:gd name="adj5" fmla="val 10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C8A6F30-C3FD-2F6C-8FEC-2038533ACEB5}"/>
              </a:ext>
            </a:extLst>
          </p:cNvPr>
          <p:cNvSpPr txBox="1"/>
          <p:nvPr/>
        </p:nvSpPr>
        <p:spPr>
          <a:xfrm>
            <a:off x="21028036" y="4473475"/>
            <a:ext cx="2581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C00000"/>
                </a:solidFill>
              </a:rPr>
              <a:t>Wait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keyboard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report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11AEC6AD-6A7C-AB9F-AAC3-FB38139CCD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2204" y="6545128"/>
            <a:ext cx="8196668" cy="493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783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Object 1304"/>
          <p:cNvSpPr txBox="1"/>
          <p:nvPr/>
        </p:nvSpPr>
        <p:spPr>
          <a:xfrm>
            <a:off x="1468437" y="1407432"/>
            <a:ext cx="9991090" cy="10399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6600" dirty="0">
                <a:solidFill>
                  <a:srgbClr val="C0000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Proc</a:t>
            </a:r>
            <a:r>
              <a:rPr lang="zh-CN" altLang="en-US" sz="6600" dirty="0">
                <a:solidFill>
                  <a:srgbClr val="C0000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en-US" altLang="zh-CN" sz="6600" dirty="0">
                <a:solidFill>
                  <a:srgbClr val="C0000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macro</a:t>
            </a:r>
            <a:endParaRPr lang="zh-CN" altLang="en-US" sz="6600" dirty="0">
              <a:solidFill>
                <a:srgbClr val="C00000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grpSp>
        <p:nvGrpSpPr>
          <p:cNvPr id="13041" name="组合 13041"/>
          <p:cNvGrpSpPr/>
          <p:nvPr/>
        </p:nvGrpSpPr>
        <p:grpSpPr>
          <a:xfrm>
            <a:off x="22631400" y="11302994"/>
            <a:ext cx="457201" cy="1092205"/>
            <a:chOff x="22631400" y="11302994"/>
            <a:chExt cx="457201" cy="1092205"/>
          </a:xfrm>
        </p:grpSpPr>
        <p:pic>
          <p:nvPicPr>
            <p:cNvPr id="913042" name="image 1304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2631400" y="11937998"/>
              <a:ext cx="457201" cy="457201"/>
            </a:xfrm>
            <a:prstGeom prst="rect">
              <a:avLst/>
            </a:prstGeom>
          </p:spPr>
        </p:pic>
        <p:pic>
          <p:nvPicPr>
            <p:cNvPr id="913043" name="image 1304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2631400" y="11302994"/>
              <a:ext cx="457201" cy="457201"/>
            </a:xfrm>
            <a:prstGeom prst="rect">
              <a:avLst/>
            </a:prstGeom>
          </p:spPr>
        </p:pic>
      </p:grpSp>
      <p:sp>
        <p:nvSpPr>
          <p:cNvPr id="5" name="矩形 4"/>
          <p:cNvSpPr/>
          <p:nvPr/>
        </p:nvSpPr>
        <p:spPr>
          <a:xfrm>
            <a:off x="17506950" y="1287145"/>
            <a:ext cx="718185" cy="436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A8E3E5FB-D0C7-F330-DD79-0E7DC420BC8E}"/>
              </a:ext>
            </a:extLst>
          </p:cNvPr>
          <p:cNvGrpSpPr/>
          <p:nvPr/>
        </p:nvGrpSpPr>
        <p:grpSpPr>
          <a:xfrm>
            <a:off x="16579215" y="526415"/>
            <a:ext cx="6600825" cy="1896110"/>
            <a:chOff x="26109" y="829"/>
            <a:chExt cx="10395" cy="2986"/>
          </a:xfrm>
        </p:grpSpPr>
        <p:pic>
          <p:nvPicPr>
            <p:cNvPr id="52" name="图片 51" descr="咨询公司新员工培训红色商务渐变">
              <a:extLst>
                <a:ext uri="{FF2B5EF4-FFF2-40B4-BE49-F238E27FC236}">
                  <a16:creationId xmlns:a16="http://schemas.microsoft.com/office/drawing/2014/main" id="{C4F470A9-720D-19DC-DE83-BDD9C68D2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55222" b="49637"/>
            <a:stretch>
              <a:fillRect/>
            </a:stretch>
          </p:blipFill>
          <p:spPr>
            <a:xfrm>
              <a:off x="26109" y="829"/>
              <a:ext cx="4720" cy="2986"/>
            </a:xfrm>
            <a:prstGeom prst="rect">
              <a:avLst/>
            </a:prstGeom>
          </p:spPr>
        </p:pic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5748F514-868D-164D-451E-74DC6F00F558}"/>
                </a:ext>
              </a:extLst>
            </p:cNvPr>
            <p:cNvSpPr/>
            <p:nvPr/>
          </p:nvSpPr>
          <p:spPr>
            <a:xfrm>
              <a:off x="27570" y="2027"/>
              <a:ext cx="1131" cy="6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0D3896F5-6D9F-656D-B81F-B3519007EF7B}"/>
                </a:ext>
              </a:extLst>
            </p:cNvPr>
            <p:cNvSpPr txBox="1"/>
            <p:nvPr/>
          </p:nvSpPr>
          <p:spPr>
            <a:xfrm>
              <a:off x="27036" y="1468"/>
              <a:ext cx="9468" cy="1452"/>
            </a:xfrm>
            <a:prstGeom prst="rect">
              <a:avLst/>
            </a:prstGeom>
            <a:noFill/>
            <a:effectLst>
              <a:innerShdw blurRad="63500" dist="50800" dir="18900000">
                <a:prstClr val="black">
                  <a:alpha val="100000"/>
                </a:prstClr>
              </a:innerShdw>
            </a:effectLst>
          </p:spPr>
          <p:txBody>
            <a:bodyPr wrap="square" rtlCol="0">
              <a:spAutoFit/>
              <a:scene3d>
                <a:camera prst="obliqueBottomRight"/>
                <a:lightRig rig="threePt" dir="t"/>
              </a:scene3d>
              <a:sp3d contourW="6350">
                <a:contourClr>
                  <a:schemeClr val="bg1">
                    <a:lumMod val="75000"/>
                  </a:schemeClr>
                </a:contourClr>
              </a:sp3d>
            </a:bodyPr>
            <a:lstStyle/>
            <a:p>
              <a:r>
                <a:rPr lang="en-US" altLang="zh-CN" sz="5400" dirty="0">
                  <a:solidFill>
                    <a:srgbClr val="BF4B4B"/>
                  </a:solidFill>
                  <a:effectLst/>
                  <a:latin typeface="Segoe UI Black" panose="020B0A02040204020203" charset="0"/>
                  <a:cs typeface="Segoe UI Black" panose="020B0A02040204020203" charset="0"/>
                </a:rPr>
                <a:t>Rust </a:t>
              </a:r>
              <a:r>
                <a:rPr lang="en-US" altLang="zh-CN" sz="5400" dirty="0">
                  <a:solidFill>
                    <a:srgbClr val="BF4B4B"/>
                  </a:solidFill>
                  <a:effectLst/>
                  <a:latin typeface="Segoe UI Black" panose="020B0A02040204020203" charset="0"/>
                  <a:cs typeface="Segoe UI Black" panose="020B0A02040204020203" charset="0"/>
                  <a:sym typeface="+mn-ea"/>
                </a:rPr>
                <a:t>China Conf</a:t>
              </a:r>
              <a:endParaRPr lang="en-US" altLang="zh-CN" sz="5400" dirty="0">
                <a:solidFill>
                  <a:srgbClr val="BF4B4B"/>
                </a:solidFill>
                <a:effectLst/>
                <a:latin typeface="Segoe UI Black" panose="020B0A02040204020203" charset="0"/>
                <a:cs typeface="Segoe UI Black" panose="020B0A02040204020203" charset="0"/>
              </a:endParaRPr>
            </a:p>
          </p:txBody>
        </p:sp>
      </p:grpSp>
      <p:sp>
        <p:nvSpPr>
          <p:cNvPr id="8" name="下箭头 7">
            <a:extLst>
              <a:ext uri="{FF2B5EF4-FFF2-40B4-BE49-F238E27FC236}">
                <a16:creationId xmlns:a16="http://schemas.microsoft.com/office/drawing/2014/main" id="{274AD32F-21D3-FA58-9172-8468E84917FE}"/>
              </a:ext>
            </a:extLst>
          </p:cNvPr>
          <p:cNvSpPr/>
          <p:nvPr/>
        </p:nvSpPr>
        <p:spPr>
          <a:xfrm rot="16200000">
            <a:off x="10224667" y="7283053"/>
            <a:ext cx="2469720" cy="872675"/>
          </a:xfrm>
          <a:prstGeom prst="downArrow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加号 10">
            <a:extLst>
              <a:ext uri="{FF2B5EF4-FFF2-40B4-BE49-F238E27FC236}">
                <a16:creationId xmlns:a16="http://schemas.microsoft.com/office/drawing/2014/main" id="{88985ABE-50CC-366C-6454-93BE34A010A1}"/>
              </a:ext>
            </a:extLst>
          </p:cNvPr>
          <p:cNvSpPr/>
          <p:nvPr/>
        </p:nvSpPr>
        <p:spPr>
          <a:xfrm>
            <a:off x="18792014" y="3310868"/>
            <a:ext cx="1439086" cy="1511096"/>
          </a:xfrm>
          <a:prstGeom prst="mathPlus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4463EE6-49A8-84D4-FAC7-4B54052134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705" y="2649677"/>
            <a:ext cx="9658005" cy="974540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1688AEF-CE28-DEB8-3834-9D8F2420F3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09810" y="2259965"/>
            <a:ext cx="5318270" cy="338212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8672F6C-4D78-1307-F001-4CA8ED0A28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26261" y="5622215"/>
            <a:ext cx="7862455" cy="673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04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Object 1304"/>
          <p:cNvSpPr txBox="1"/>
          <p:nvPr/>
        </p:nvSpPr>
        <p:spPr>
          <a:xfrm>
            <a:off x="1468437" y="1407432"/>
            <a:ext cx="9991090" cy="10399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6600" dirty="0">
                <a:solidFill>
                  <a:srgbClr val="C0000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Toolchain</a:t>
            </a:r>
            <a:endParaRPr lang="zh-CN" altLang="en-US" sz="6600" dirty="0">
              <a:solidFill>
                <a:srgbClr val="C00000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grpSp>
        <p:nvGrpSpPr>
          <p:cNvPr id="13041" name="组合 13041"/>
          <p:cNvGrpSpPr/>
          <p:nvPr/>
        </p:nvGrpSpPr>
        <p:grpSpPr>
          <a:xfrm>
            <a:off x="22631400" y="11302994"/>
            <a:ext cx="457201" cy="1092205"/>
            <a:chOff x="22631400" y="11302994"/>
            <a:chExt cx="457201" cy="1092205"/>
          </a:xfrm>
        </p:grpSpPr>
        <p:pic>
          <p:nvPicPr>
            <p:cNvPr id="913042" name="image 1304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2631400" y="11937998"/>
              <a:ext cx="457201" cy="457201"/>
            </a:xfrm>
            <a:prstGeom prst="rect">
              <a:avLst/>
            </a:prstGeom>
          </p:spPr>
        </p:pic>
        <p:pic>
          <p:nvPicPr>
            <p:cNvPr id="913043" name="image 1304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2631400" y="11302994"/>
              <a:ext cx="457201" cy="457201"/>
            </a:xfrm>
            <a:prstGeom prst="rect">
              <a:avLst/>
            </a:prstGeom>
          </p:spPr>
        </p:pic>
      </p:grpSp>
      <p:sp>
        <p:nvSpPr>
          <p:cNvPr id="5" name="矩形 4"/>
          <p:cNvSpPr/>
          <p:nvPr/>
        </p:nvSpPr>
        <p:spPr>
          <a:xfrm>
            <a:off x="17506950" y="1287145"/>
            <a:ext cx="718185" cy="436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A8E3E5FB-D0C7-F330-DD79-0E7DC420BC8E}"/>
              </a:ext>
            </a:extLst>
          </p:cNvPr>
          <p:cNvGrpSpPr/>
          <p:nvPr/>
        </p:nvGrpSpPr>
        <p:grpSpPr>
          <a:xfrm>
            <a:off x="16579215" y="526415"/>
            <a:ext cx="6600825" cy="1896110"/>
            <a:chOff x="26109" y="829"/>
            <a:chExt cx="10395" cy="2986"/>
          </a:xfrm>
        </p:grpSpPr>
        <p:pic>
          <p:nvPicPr>
            <p:cNvPr id="52" name="图片 51" descr="咨询公司新员工培训红色商务渐变">
              <a:extLst>
                <a:ext uri="{FF2B5EF4-FFF2-40B4-BE49-F238E27FC236}">
                  <a16:creationId xmlns:a16="http://schemas.microsoft.com/office/drawing/2014/main" id="{C4F470A9-720D-19DC-DE83-BDD9C68D2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55222" b="49637"/>
            <a:stretch>
              <a:fillRect/>
            </a:stretch>
          </p:blipFill>
          <p:spPr>
            <a:xfrm>
              <a:off x="26109" y="829"/>
              <a:ext cx="4720" cy="2986"/>
            </a:xfrm>
            <a:prstGeom prst="rect">
              <a:avLst/>
            </a:prstGeom>
          </p:spPr>
        </p:pic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5748F514-868D-164D-451E-74DC6F00F558}"/>
                </a:ext>
              </a:extLst>
            </p:cNvPr>
            <p:cNvSpPr/>
            <p:nvPr/>
          </p:nvSpPr>
          <p:spPr>
            <a:xfrm>
              <a:off x="27570" y="2027"/>
              <a:ext cx="1131" cy="6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0D3896F5-6D9F-656D-B81F-B3519007EF7B}"/>
                </a:ext>
              </a:extLst>
            </p:cNvPr>
            <p:cNvSpPr txBox="1"/>
            <p:nvPr/>
          </p:nvSpPr>
          <p:spPr>
            <a:xfrm>
              <a:off x="27036" y="1468"/>
              <a:ext cx="9468" cy="1452"/>
            </a:xfrm>
            <a:prstGeom prst="rect">
              <a:avLst/>
            </a:prstGeom>
            <a:noFill/>
            <a:effectLst>
              <a:innerShdw blurRad="63500" dist="50800" dir="18900000">
                <a:prstClr val="black">
                  <a:alpha val="100000"/>
                </a:prstClr>
              </a:innerShdw>
            </a:effectLst>
          </p:spPr>
          <p:txBody>
            <a:bodyPr wrap="square" rtlCol="0">
              <a:spAutoFit/>
              <a:scene3d>
                <a:camera prst="obliqueBottomRight"/>
                <a:lightRig rig="threePt" dir="t"/>
              </a:scene3d>
              <a:sp3d contourW="6350">
                <a:contourClr>
                  <a:schemeClr val="bg1">
                    <a:lumMod val="75000"/>
                  </a:schemeClr>
                </a:contourClr>
              </a:sp3d>
            </a:bodyPr>
            <a:lstStyle/>
            <a:p>
              <a:r>
                <a:rPr lang="en-US" altLang="zh-CN" sz="5400" dirty="0">
                  <a:solidFill>
                    <a:srgbClr val="BF4B4B"/>
                  </a:solidFill>
                  <a:effectLst/>
                  <a:latin typeface="Segoe UI Black" panose="020B0A02040204020203" charset="0"/>
                  <a:cs typeface="Segoe UI Black" panose="020B0A02040204020203" charset="0"/>
                </a:rPr>
                <a:t>Rust </a:t>
              </a:r>
              <a:r>
                <a:rPr lang="en-US" altLang="zh-CN" sz="5400" dirty="0">
                  <a:solidFill>
                    <a:srgbClr val="BF4B4B"/>
                  </a:solidFill>
                  <a:effectLst/>
                  <a:latin typeface="Segoe UI Black" panose="020B0A02040204020203" charset="0"/>
                  <a:cs typeface="Segoe UI Black" panose="020B0A02040204020203" charset="0"/>
                  <a:sym typeface="+mn-ea"/>
                </a:rPr>
                <a:t>China Conf</a:t>
              </a:r>
              <a:endParaRPr lang="en-US" altLang="zh-CN" sz="5400" dirty="0">
                <a:solidFill>
                  <a:srgbClr val="BF4B4B"/>
                </a:solidFill>
                <a:effectLst/>
                <a:latin typeface="Segoe UI Black" panose="020B0A02040204020203" charset="0"/>
                <a:cs typeface="Segoe UI Black" panose="020B0A02040204020203" charset="0"/>
              </a:endParaRPr>
            </a:p>
          </p:txBody>
        </p:sp>
      </p:grpSp>
      <p:sp>
        <p:nvSpPr>
          <p:cNvPr id="4" name="圆角矩形 3">
            <a:extLst>
              <a:ext uri="{FF2B5EF4-FFF2-40B4-BE49-F238E27FC236}">
                <a16:creationId xmlns:a16="http://schemas.microsoft.com/office/drawing/2014/main" id="{58ABB250-F560-521B-352A-D1B454BFFF6F}"/>
              </a:ext>
            </a:extLst>
          </p:cNvPr>
          <p:cNvSpPr/>
          <p:nvPr/>
        </p:nvSpPr>
        <p:spPr>
          <a:xfrm>
            <a:off x="3024469" y="6411449"/>
            <a:ext cx="1875983" cy="2160548"/>
          </a:xfrm>
          <a:prstGeom prst="roundRect">
            <a:avLst/>
          </a:prstGeom>
          <a:ln w="635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RMK</a:t>
            </a:r>
            <a:endParaRPr kumimoji="1" lang="zh-CN" altLang="en-US" sz="28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FC1AE90A-0610-2830-41C5-0F8A5DA92E48}"/>
              </a:ext>
            </a:extLst>
          </p:cNvPr>
          <p:cNvSpPr/>
          <p:nvPr/>
        </p:nvSpPr>
        <p:spPr>
          <a:xfrm>
            <a:off x="5785581" y="3123716"/>
            <a:ext cx="2360892" cy="8681418"/>
          </a:xfrm>
          <a:prstGeom prst="roundRect">
            <a:avLst/>
          </a:prstGeom>
          <a:ln w="635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Embedded-</a:t>
            </a:r>
            <a:r>
              <a:rPr kumimoji="1" lang="en-US" altLang="zh-CN" sz="2800" dirty="0" err="1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hal</a:t>
            </a:r>
            <a:endParaRPr kumimoji="1" lang="zh-CN" altLang="en-US" sz="28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0E07C019-0D09-2562-86C5-871B71AE0B2F}"/>
              </a:ext>
            </a:extLst>
          </p:cNvPr>
          <p:cNvSpPr/>
          <p:nvPr/>
        </p:nvSpPr>
        <p:spPr>
          <a:xfrm>
            <a:off x="15479124" y="3123716"/>
            <a:ext cx="2942783" cy="2160548"/>
          </a:xfrm>
          <a:prstGeom prst="roundRect">
            <a:avLst/>
          </a:prstGeom>
          <a:ln w="635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Cortex</a:t>
            </a:r>
            <a:r>
              <a:rPr kumimoji="1" lang="zh-CN" altLang="en-US" sz="28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kumimoji="1" lang="en-US" altLang="zh-CN" sz="28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M0</a:t>
            </a:r>
            <a:endParaRPr kumimoji="1" lang="zh-CN" altLang="en-US" sz="28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20FD10D4-C106-7AF4-C2E7-786233334322}"/>
              </a:ext>
            </a:extLst>
          </p:cNvPr>
          <p:cNvSpPr/>
          <p:nvPr/>
        </p:nvSpPr>
        <p:spPr>
          <a:xfrm>
            <a:off x="15479125" y="9644586"/>
            <a:ext cx="2942783" cy="2160548"/>
          </a:xfrm>
          <a:prstGeom prst="roundRect">
            <a:avLst/>
          </a:prstGeom>
          <a:ln w="635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RISCV</a:t>
            </a:r>
            <a:endParaRPr kumimoji="1" lang="zh-CN" altLang="en-US" sz="28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5451A507-47D8-59A7-4350-F18A406DB5E5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8146473" y="4203990"/>
            <a:ext cx="7332651" cy="326043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BD000CBE-666D-3058-76A4-406AD969EF4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8146473" y="7464425"/>
            <a:ext cx="7332652" cy="326043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A0FFD75F-D9E9-BB70-7219-B8E78828BDF6}"/>
              </a:ext>
            </a:extLst>
          </p:cNvPr>
          <p:cNvSpPr txBox="1"/>
          <p:nvPr/>
        </p:nvSpPr>
        <p:spPr>
          <a:xfrm rot="20167481">
            <a:off x="8916265" y="5316862"/>
            <a:ext cx="6042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rustup</a:t>
            </a:r>
            <a:r>
              <a:rPr kumimoji="1" lang="zh-CN" altLang="en-US" sz="24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kumimoji="1" lang="en-US" altLang="zh-CN" sz="24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target</a:t>
            </a:r>
            <a:r>
              <a:rPr kumimoji="1" lang="zh-CN" altLang="en-US" sz="24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kumimoji="1" lang="en-US" altLang="zh-CN" sz="24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add</a:t>
            </a:r>
            <a:r>
              <a:rPr kumimoji="1" lang="zh-CN" altLang="en-US" sz="24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kumimoji="1" lang="en-US" altLang="zh-CN" sz="24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thumbv6m-none-eabi</a:t>
            </a:r>
            <a:r>
              <a:rPr kumimoji="1" lang="zh-CN" altLang="en-US" sz="24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 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1B8FFC8D-D78B-51EF-3445-8C7C74F24B33}"/>
              </a:ext>
            </a:extLst>
          </p:cNvPr>
          <p:cNvSpPr/>
          <p:nvPr/>
        </p:nvSpPr>
        <p:spPr>
          <a:xfrm>
            <a:off x="15479124" y="6411450"/>
            <a:ext cx="2942783" cy="2160548"/>
          </a:xfrm>
          <a:prstGeom prst="roundRect">
            <a:avLst/>
          </a:prstGeom>
          <a:ln w="635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Cortex</a:t>
            </a:r>
            <a:r>
              <a:rPr kumimoji="1" lang="zh-CN" altLang="en-US" sz="28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kumimoji="1" lang="en-US" altLang="zh-CN" sz="28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M4</a:t>
            </a:r>
            <a:endParaRPr kumimoji="1" lang="zh-CN" altLang="en-US" sz="28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18B5A9B7-7355-93B7-7C98-A0080E67B1E3}"/>
              </a:ext>
            </a:extLst>
          </p:cNvPr>
          <p:cNvCxnSpPr>
            <a:cxnSpLocks/>
            <a:stCxn id="6" idx="3"/>
            <a:endCxn id="19" idx="1"/>
          </p:cNvCxnSpPr>
          <p:nvPr/>
        </p:nvCxnSpPr>
        <p:spPr>
          <a:xfrm>
            <a:off x="8146473" y="7464425"/>
            <a:ext cx="7332651" cy="2729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7D938BD0-82F7-AA31-B025-897AB39A9E55}"/>
              </a:ext>
            </a:extLst>
          </p:cNvPr>
          <p:cNvSpPr txBox="1"/>
          <p:nvPr/>
        </p:nvSpPr>
        <p:spPr>
          <a:xfrm>
            <a:off x="9310759" y="6941315"/>
            <a:ext cx="6074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rustup</a:t>
            </a:r>
            <a:r>
              <a:rPr kumimoji="1" lang="zh-CN" altLang="en-US" sz="24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kumimoji="1" lang="en-US" altLang="zh-CN" sz="24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target</a:t>
            </a:r>
            <a:r>
              <a:rPr kumimoji="1" lang="zh-CN" altLang="en-US" sz="24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kumimoji="1" lang="en-US" altLang="zh-CN" sz="24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add</a:t>
            </a:r>
            <a:r>
              <a:rPr kumimoji="1" lang="zh-CN" altLang="en-US" sz="24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kumimoji="1" lang="en-US" altLang="zh-CN" sz="24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thumbv7em-none-eabi</a:t>
            </a:r>
            <a:endParaRPr kumimoji="1" lang="zh-CN" altLang="en-US" sz="24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6E2C573-286B-7BA2-6773-BAF2FBC14815}"/>
              </a:ext>
            </a:extLst>
          </p:cNvPr>
          <p:cNvSpPr txBox="1"/>
          <p:nvPr/>
        </p:nvSpPr>
        <p:spPr>
          <a:xfrm rot="1490430">
            <a:off x="8751310" y="8863809"/>
            <a:ext cx="7192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rustup</a:t>
            </a:r>
            <a:r>
              <a:rPr kumimoji="1" lang="zh-CN" altLang="en-US" sz="24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kumimoji="1" lang="en-US" altLang="zh-CN" sz="24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target</a:t>
            </a:r>
            <a:r>
              <a:rPr kumimoji="1" lang="zh-CN" altLang="en-US" sz="24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kumimoji="1" lang="en-US" altLang="zh-CN" sz="24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add</a:t>
            </a:r>
            <a:r>
              <a:rPr kumimoji="1" lang="zh-CN" altLang="en-US" sz="24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kumimoji="1" lang="en-US" altLang="zh-CN" sz="24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riscv32imc-unknown-none-elf</a:t>
            </a:r>
            <a:r>
              <a:rPr kumimoji="1" lang="zh-CN" altLang="en-US" sz="24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 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0B0016EC-C8B6-13E1-04BA-A819BBB92CE4}"/>
              </a:ext>
            </a:extLst>
          </p:cNvPr>
          <p:cNvSpPr/>
          <p:nvPr/>
        </p:nvSpPr>
        <p:spPr>
          <a:xfrm>
            <a:off x="18899332" y="3123714"/>
            <a:ext cx="1937905" cy="2160549"/>
          </a:xfrm>
          <a:prstGeom prst="roundRect">
            <a:avLst/>
          </a:prstGeom>
          <a:ln w="635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rp2040</a:t>
            </a:r>
            <a:endParaRPr kumimoji="1" lang="zh-CN" altLang="en-US" sz="28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904B6DBD-B2E9-EF3D-3BA7-C985017C070F}"/>
              </a:ext>
            </a:extLst>
          </p:cNvPr>
          <p:cNvSpPr/>
          <p:nvPr/>
        </p:nvSpPr>
        <p:spPr>
          <a:xfrm>
            <a:off x="18899332" y="6411448"/>
            <a:ext cx="1937905" cy="2160549"/>
          </a:xfrm>
          <a:prstGeom prst="roundRect">
            <a:avLst/>
          </a:prstGeom>
          <a:ln w="635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stm32f4</a:t>
            </a:r>
            <a:endParaRPr kumimoji="1" lang="zh-CN" altLang="en-US" sz="28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6A4CBEFB-7AAF-6855-D13B-CF76629FBE5D}"/>
              </a:ext>
            </a:extLst>
          </p:cNvPr>
          <p:cNvSpPr/>
          <p:nvPr/>
        </p:nvSpPr>
        <p:spPr>
          <a:xfrm>
            <a:off x="18920392" y="9644586"/>
            <a:ext cx="1937905" cy="2160548"/>
          </a:xfrm>
          <a:prstGeom prst="roundRect">
            <a:avLst/>
          </a:prstGeom>
          <a:ln w="635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hpm5361</a:t>
            </a:r>
            <a:endParaRPr kumimoji="1" lang="zh-CN" altLang="en-US" sz="28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4876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7151">
                <a:alpha val="100000"/>
              </a:srgbClr>
            </a:gs>
            <a:gs pos="100000">
              <a:srgbClr val="FA324C">
                <a:alpha val="100000"/>
              </a:srgb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010" name="image 10010"/>
          <p:cNvPicPr>
            <a:picLocks noChangeAspect="1"/>
          </p:cNvPicPr>
          <p:nvPr/>
        </p:nvPicPr>
        <p:blipFill>
          <a:blip r:embed="rId2">
            <a:alphaModFix amt="10196"/>
          </a:blip>
          <a:srcRect/>
          <a:stretch>
            <a:fillRect/>
          </a:stretch>
        </p:blipFill>
        <p:spPr>
          <a:xfrm>
            <a:off x="3365136" y="178824"/>
            <a:ext cx="21018864" cy="13716368"/>
          </a:xfrm>
          <a:prstGeom prst="rect">
            <a:avLst/>
          </a:prstGeom>
        </p:spPr>
      </p:pic>
      <p:pic>
        <p:nvPicPr>
          <p:cNvPr id="91001" name="image 1001"/>
          <p:cNvPicPr>
            <a:picLocks noChangeAspect="1"/>
          </p:cNvPicPr>
          <p:nvPr/>
        </p:nvPicPr>
        <p:blipFill>
          <a:blip r:embed="rId3">
            <a:alphaModFix amt="50196"/>
          </a:blip>
          <a:srcRect/>
          <a:stretch>
            <a:fillRect/>
          </a:stretch>
        </p:blipFill>
        <p:spPr>
          <a:xfrm>
            <a:off x="1473199" y="11226799"/>
            <a:ext cx="1727201" cy="1346197"/>
          </a:xfrm>
          <a:prstGeom prst="rect">
            <a:avLst/>
          </a:prstGeom>
        </p:spPr>
      </p:pic>
      <p:grpSp>
        <p:nvGrpSpPr>
          <p:cNvPr id="1002" name="组合 1002"/>
          <p:cNvGrpSpPr/>
          <p:nvPr/>
        </p:nvGrpSpPr>
        <p:grpSpPr>
          <a:xfrm>
            <a:off x="22631399" y="11302997"/>
            <a:ext cx="457201" cy="1092205"/>
            <a:chOff x="22631399" y="11302997"/>
            <a:chExt cx="457201" cy="1092205"/>
          </a:xfrm>
        </p:grpSpPr>
        <p:pic>
          <p:nvPicPr>
            <p:cNvPr id="91003" name="image 100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2631399" y="11938001"/>
              <a:ext cx="457201" cy="457201"/>
            </a:xfrm>
            <a:prstGeom prst="rect">
              <a:avLst/>
            </a:prstGeom>
          </p:spPr>
        </p:pic>
        <p:pic>
          <p:nvPicPr>
            <p:cNvPr id="91004" name="image 1004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22631399" y="11302997"/>
              <a:ext cx="457201" cy="457201"/>
            </a:xfrm>
            <a:prstGeom prst="rect">
              <a:avLst/>
            </a:prstGeom>
          </p:spPr>
        </p:pic>
      </p:grpSp>
      <p:sp>
        <p:nvSpPr>
          <p:cNvPr id="1005" name="Object 1005"/>
          <p:cNvSpPr txBox="1"/>
          <p:nvPr/>
        </p:nvSpPr>
        <p:spPr>
          <a:xfrm>
            <a:off x="10637859" y="7198096"/>
            <a:ext cx="11391900" cy="7302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just">
              <a:lnSpc>
                <a:spcPct val="122000"/>
              </a:lnSpc>
            </a:pPr>
            <a:r>
              <a:rPr lang="en-US" altLang="zh-CN" sz="4260" dirty="0">
                <a:solidFill>
                  <a:srgbClr val="FDFDFD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Future</a:t>
            </a:r>
            <a:r>
              <a:rPr lang="zh-CN" altLang="en-US" sz="4260" dirty="0">
                <a:solidFill>
                  <a:srgbClr val="FDFDFD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en-US" altLang="zh-CN" sz="4260" dirty="0">
                <a:solidFill>
                  <a:srgbClr val="FDFDFD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&amp;</a:t>
            </a:r>
            <a:r>
              <a:rPr lang="zh-CN" altLang="en-US" sz="4260" dirty="0">
                <a:solidFill>
                  <a:srgbClr val="FDFDFD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en-US" altLang="zh-CN" sz="4260" dirty="0">
                <a:solidFill>
                  <a:srgbClr val="FDFDFD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expectation</a:t>
            </a:r>
            <a:r>
              <a:rPr lang="zh-CN" altLang="en-US" sz="4260" dirty="0">
                <a:solidFill>
                  <a:srgbClr val="FDFDFD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en-US" altLang="zh-CN" sz="4260" dirty="0">
                <a:solidFill>
                  <a:srgbClr val="FDFDFD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for</a:t>
            </a:r>
            <a:r>
              <a:rPr lang="zh-CN" altLang="en-US" sz="4260" dirty="0">
                <a:solidFill>
                  <a:srgbClr val="FDFDFD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en-US" altLang="zh-CN" sz="4260" dirty="0">
                <a:solidFill>
                  <a:srgbClr val="FDFDFD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Rust</a:t>
            </a:r>
            <a:r>
              <a:rPr lang="zh-CN" altLang="en-US" sz="4260" dirty="0">
                <a:solidFill>
                  <a:srgbClr val="FDFDFD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en-US" altLang="zh-CN" sz="4260" dirty="0">
                <a:solidFill>
                  <a:srgbClr val="FDFDFD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embedded</a:t>
            </a:r>
            <a:r>
              <a:rPr lang="zh-CN" altLang="en-US" sz="4260" dirty="0">
                <a:solidFill>
                  <a:srgbClr val="FDFDFD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en-US" altLang="zh-CN" sz="4260" dirty="0">
                <a:solidFill>
                  <a:srgbClr val="FDFDFD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dev</a:t>
            </a:r>
            <a:endParaRPr lang="zh-CN" altLang="en-US" sz="426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pic>
        <p:nvPicPr>
          <p:cNvPr id="91006" name="image 100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651999" y="4394202"/>
            <a:ext cx="135529" cy="5285613"/>
          </a:xfrm>
          <a:prstGeom prst="rect">
            <a:avLst/>
          </a:prstGeom>
        </p:spPr>
      </p:pic>
      <p:sp>
        <p:nvSpPr>
          <p:cNvPr id="1007" name="Object 1007"/>
          <p:cNvSpPr txBox="1"/>
          <p:nvPr/>
        </p:nvSpPr>
        <p:spPr>
          <a:xfrm>
            <a:off x="-655951" y="3433592"/>
            <a:ext cx="9766300" cy="60325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zh-CN" sz="47500" b="0" i="0" spc="1000" dirty="0">
                <a:solidFill>
                  <a:srgbClr val="FFFFFF"/>
                </a:solidFill>
                <a:latin typeface="Anton-Regular" panose="00000500000000000000"/>
                <a:ea typeface="Anton-Regular" panose="00000500000000000000"/>
              </a:rPr>
              <a:t>03</a:t>
            </a:r>
            <a:endParaRPr lang="zh-CN" altLang="en-US" sz="47500"/>
          </a:p>
        </p:txBody>
      </p:sp>
      <p:pic>
        <p:nvPicPr>
          <p:cNvPr id="91008" name="image 100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732442" y="8492846"/>
            <a:ext cx="3450147" cy="513847"/>
          </a:xfrm>
          <a:prstGeom prst="rect">
            <a:avLst/>
          </a:prstGeom>
        </p:spPr>
      </p:pic>
      <p:sp>
        <p:nvSpPr>
          <p:cNvPr id="1009" name="Object 1009"/>
          <p:cNvSpPr txBox="1"/>
          <p:nvPr/>
        </p:nvSpPr>
        <p:spPr>
          <a:xfrm>
            <a:off x="10495868" y="4478084"/>
            <a:ext cx="13792200" cy="24580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15600" b="1" dirty="0">
                <a:solidFill>
                  <a:srgbClr val="FDFDFD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Conclusion</a:t>
            </a:r>
            <a:endParaRPr lang="zh-CN" altLang="en-US" sz="156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pic>
        <p:nvPicPr>
          <p:cNvPr id="910011" name="image 10011"/>
          <p:cNvPicPr>
            <a:picLocks noChangeAspect="1"/>
          </p:cNvPicPr>
          <p:nvPr/>
        </p:nvPicPr>
        <p:blipFill>
          <a:blip r:embed="rId8">
            <a:alphaModFix amt="64000"/>
          </a:blip>
          <a:srcRect/>
          <a:stretch>
            <a:fillRect/>
          </a:stretch>
        </p:blipFill>
        <p:spPr>
          <a:xfrm>
            <a:off x="-4080221" y="-2483050"/>
            <a:ext cx="7701512" cy="7766779"/>
          </a:xfrm>
          <a:prstGeom prst="rect">
            <a:avLst/>
          </a:prstGeom>
        </p:spPr>
      </p:pic>
      <p:pic>
        <p:nvPicPr>
          <p:cNvPr id="910012" name="image 10012"/>
          <p:cNvPicPr>
            <a:picLocks noChangeAspect="1"/>
          </p:cNvPicPr>
          <p:nvPr/>
        </p:nvPicPr>
        <p:blipFill>
          <a:blip r:embed="rId8">
            <a:alphaModFix amt="17000"/>
          </a:blip>
          <a:srcRect/>
          <a:stretch>
            <a:fillRect/>
          </a:stretch>
        </p:blipFill>
        <p:spPr>
          <a:xfrm>
            <a:off x="18569384" y="11103369"/>
            <a:ext cx="3452820" cy="348208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Object 1304"/>
          <p:cNvSpPr txBox="1"/>
          <p:nvPr/>
        </p:nvSpPr>
        <p:spPr>
          <a:xfrm>
            <a:off x="1468437" y="1407432"/>
            <a:ext cx="9991090" cy="10399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Overall</a:t>
            </a:r>
            <a:r>
              <a:rPr lang="zh-CN" altLang="en-US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en-US" altLang="zh-CN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dev</a:t>
            </a:r>
            <a:r>
              <a:rPr lang="zh-CN" altLang="en-US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en-US" altLang="zh-CN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experience</a:t>
            </a:r>
            <a:endParaRPr lang="zh-CN" altLang="en-US" sz="66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grpSp>
        <p:nvGrpSpPr>
          <p:cNvPr id="13041" name="组合 13041"/>
          <p:cNvGrpSpPr/>
          <p:nvPr/>
        </p:nvGrpSpPr>
        <p:grpSpPr>
          <a:xfrm>
            <a:off x="22631400" y="11302994"/>
            <a:ext cx="457201" cy="1092205"/>
            <a:chOff x="22631400" y="11302994"/>
            <a:chExt cx="457201" cy="1092205"/>
          </a:xfrm>
        </p:grpSpPr>
        <p:pic>
          <p:nvPicPr>
            <p:cNvPr id="913042" name="image 1304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2631400" y="11937998"/>
              <a:ext cx="457201" cy="457201"/>
            </a:xfrm>
            <a:prstGeom prst="rect">
              <a:avLst/>
            </a:prstGeom>
          </p:spPr>
        </p:pic>
        <p:pic>
          <p:nvPicPr>
            <p:cNvPr id="913043" name="image 1304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2631400" y="11302994"/>
              <a:ext cx="457201" cy="457201"/>
            </a:xfrm>
            <a:prstGeom prst="rect">
              <a:avLst/>
            </a:prstGeom>
          </p:spPr>
        </p:pic>
      </p:grpSp>
      <p:sp>
        <p:nvSpPr>
          <p:cNvPr id="5" name="矩形 4"/>
          <p:cNvSpPr/>
          <p:nvPr/>
        </p:nvSpPr>
        <p:spPr>
          <a:xfrm>
            <a:off x="17506950" y="1287145"/>
            <a:ext cx="718185" cy="436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A8E3E5FB-D0C7-F330-DD79-0E7DC420BC8E}"/>
              </a:ext>
            </a:extLst>
          </p:cNvPr>
          <p:cNvGrpSpPr/>
          <p:nvPr/>
        </p:nvGrpSpPr>
        <p:grpSpPr>
          <a:xfrm>
            <a:off x="16579215" y="526415"/>
            <a:ext cx="6600825" cy="1896110"/>
            <a:chOff x="26109" y="829"/>
            <a:chExt cx="10395" cy="2986"/>
          </a:xfrm>
        </p:grpSpPr>
        <p:pic>
          <p:nvPicPr>
            <p:cNvPr id="52" name="图片 51" descr="咨询公司新员工培训红色商务渐变">
              <a:extLst>
                <a:ext uri="{FF2B5EF4-FFF2-40B4-BE49-F238E27FC236}">
                  <a16:creationId xmlns:a16="http://schemas.microsoft.com/office/drawing/2014/main" id="{C4F470A9-720D-19DC-DE83-BDD9C68D2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55222" b="49637"/>
            <a:stretch>
              <a:fillRect/>
            </a:stretch>
          </p:blipFill>
          <p:spPr>
            <a:xfrm>
              <a:off x="26109" y="829"/>
              <a:ext cx="4720" cy="2986"/>
            </a:xfrm>
            <a:prstGeom prst="rect">
              <a:avLst/>
            </a:prstGeom>
          </p:spPr>
        </p:pic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5748F514-868D-164D-451E-74DC6F00F558}"/>
                </a:ext>
              </a:extLst>
            </p:cNvPr>
            <p:cNvSpPr/>
            <p:nvPr/>
          </p:nvSpPr>
          <p:spPr>
            <a:xfrm>
              <a:off x="27570" y="2027"/>
              <a:ext cx="1131" cy="6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0D3896F5-6D9F-656D-B81F-B3519007EF7B}"/>
                </a:ext>
              </a:extLst>
            </p:cNvPr>
            <p:cNvSpPr txBox="1"/>
            <p:nvPr/>
          </p:nvSpPr>
          <p:spPr>
            <a:xfrm>
              <a:off x="27036" y="1468"/>
              <a:ext cx="9468" cy="1452"/>
            </a:xfrm>
            <a:prstGeom prst="rect">
              <a:avLst/>
            </a:prstGeom>
            <a:noFill/>
            <a:effectLst>
              <a:innerShdw blurRad="63500" dist="50800" dir="18900000">
                <a:prstClr val="black">
                  <a:alpha val="100000"/>
                </a:prstClr>
              </a:innerShdw>
            </a:effectLst>
          </p:spPr>
          <p:txBody>
            <a:bodyPr wrap="square" rtlCol="0">
              <a:spAutoFit/>
              <a:scene3d>
                <a:camera prst="obliqueBottomRight"/>
                <a:lightRig rig="threePt" dir="t"/>
              </a:scene3d>
              <a:sp3d contourW="6350">
                <a:contourClr>
                  <a:schemeClr val="bg1">
                    <a:lumMod val="75000"/>
                  </a:schemeClr>
                </a:contourClr>
              </a:sp3d>
            </a:bodyPr>
            <a:lstStyle/>
            <a:p>
              <a:r>
                <a:rPr lang="en-US" altLang="zh-CN" sz="5400" dirty="0">
                  <a:solidFill>
                    <a:srgbClr val="BF4B4B"/>
                  </a:solidFill>
                  <a:effectLst/>
                  <a:latin typeface="Segoe UI Black" panose="020B0A02040204020203" charset="0"/>
                  <a:cs typeface="Segoe UI Black" panose="020B0A02040204020203" charset="0"/>
                </a:rPr>
                <a:t>Rust </a:t>
              </a:r>
              <a:r>
                <a:rPr lang="en-US" altLang="zh-CN" sz="5400" dirty="0">
                  <a:solidFill>
                    <a:srgbClr val="BF4B4B"/>
                  </a:solidFill>
                  <a:effectLst/>
                  <a:latin typeface="Segoe UI Black" panose="020B0A02040204020203" charset="0"/>
                  <a:cs typeface="Segoe UI Black" panose="020B0A02040204020203" charset="0"/>
                  <a:sym typeface="+mn-ea"/>
                </a:rPr>
                <a:t>China Conf</a:t>
              </a:r>
              <a:endParaRPr lang="en-US" altLang="zh-CN" sz="5400" dirty="0">
                <a:solidFill>
                  <a:srgbClr val="BF4B4B"/>
                </a:solidFill>
                <a:effectLst/>
                <a:latin typeface="Segoe UI Black" panose="020B0A02040204020203" charset="0"/>
                <a:cs typeface="Segoe UI Black" panose="020B0A02040204020203" charset="0"/>
              </a:endParaRPr>
            </a:p>
          </p:txBody>
        </p:sp>
      </p:grpSp>
      <p:sp>
        <p:nvSpPr>
          <p:cNvPr id="6" name="Object 1304">
            <a:extLst>
              <a:ext uri="{FF2B5EF4-FFF2-40B4-BE49-F238E27FC236}">
                <a16:creationId xmlns:a16="http://schemas.microsoft.com/office/drawing/2014/main" id="{5D061375-07BE-7787-C6F6-C0C4E25B6500}"/>
              </a:ext>
            </a:extLst>
          </p:cNvPr>
          <p:cNvSpPr txBox="1"/>
          <p:nvPr/>
        </p:nvSpPr>
        <p:spPr>
          <a:xfrm>
            <a:off x="3290851" y="5576303"/>
            <a:ext cx="17802298" cy="256339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Good</a:t>
            </a:r>
            <a:r>
              <a:rPr lang="zh-CN" altLang="en-US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en-US" altLang="zh-CN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enough,</a:t>
            </a:r>
            <a:r>
              <a:rPr lang="zh-CN" altLang="en-US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endParaRPr lang="en-US" altLang="zh-CN" sz="66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algn="l">
              <a:lnSpc>
                <a:spcPct val="110000"/>
              </a:lnSpc>
            </a:pPr>
            <a:r>
              <a:rPr lang="en-US" altLang="zh-CN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but</a:t>
            </a:r>
            <a:r>
              <a:rPr lang="zh-CN" altLang="en-US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en-US" altLang="zh-CN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there</a:t>
            </a:r>
            <a:r>
              <a:rPr lang="zh-CN" altLang="en-US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en-US" altLang="zh-CN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is</a:t>
            </a:r>
            <a:r>
              <a:rPr lang="zh-CN" altLang="en-US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en-US" altLang="zh-CN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still</a:t>
            </a:r>
            <a:r>
              <a:rPr lang="zh-CN" altLang="en-US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en-US" altLang="zh-CN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lots</a:t>
            </a:r>
            <a:r>
              <a:rPr lang="zh-CN" altLang="en-US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en-US" altLang="zh-CN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of</a:t>
            </a:r>
            <a:r>
              <a:rPr lang="zh-CN" altLang="en-US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en-US" altLang="zh-CN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room</a:t>
            </a:r>
            <a:r>
              <a:rPr lang="zh-CN" altLang="en-US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en-US" altLang="zh-CN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for</a:t>
            </a:r>
            <a:r>
              <a:rPr lang="zh-CN" altLang="en-US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en-US" altLang="zh-CN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improvement</a:t>
            </a:r>
            <a:r>
              <a:rPr lang="zh-CN" altLang="en-US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97595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Object 1304"/>
          <p:cNvSpPr txBox="1"/>
          <p:nvPr/>
        </p:nvSpPr>
        <p:spPr>
          <a:xfrm>
            <a:off x="1468437" y="1407432"/>
            <a:ext cx="9991090" cy="10399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Pain</a:t>
            </a:r>
            <a:r>
              <a:rPr lang="zh-CN" altLang="en-US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en-US" altLang="zh-CN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points</a:t>
            </a:r>
            <a:endParaRPr lang="zh-CN" altLang="en-US" sz="66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grpSp>
        <p:nvGrpSpPr>
          <p:cNvPr id="13041" name="组合 13041"/>
          <p:cNvGrpSpPr/>
          <p:nvPr/>
        </p:nvGrpSpPr>
        <p:grpSpPr>
          <a:xfrm>
            <a:off x="22631400" y="11302994"/>
            <a:ext cx="457201" cy="1092205"/>
            <a:chOff x="22631400" y="11302994"/>
            <a:chExt cx="457201" cy="1092205"/>
          </a:xfrm>
        </p:grpSpPr>
        <p:pic>
          <p:nvPicPr>
            <p:cNvPr id="913042" name="image 1304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2631400" y="11937998"/>
              <a:ext cx="457201" cy="457201"/>
            </a:xfrm>
            <a:prstGeom prst="rect">
              <a:avLst/>
            </a:prstGeom>
          </p:spPr>
        </p:pic>
        <p:pic>
          <p:nvPicPr>
            <p:cNvPr id="913043" name="image 1304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2631400" y="11302994"/>
              <a:ext cx="457201" cy="457201"/>
            </a:xfrm>
            <a:prstGeom prst="rect">
              <a:avLst/>
            </a:prstGeom>
          </p:spPr>
        </p:pic>
      </p:grpSp>
      <p:sp>
        <p:nvSpPr>
          <p:cNvPr id="5" name="矩形 4"/>
          <p:cNvSpPr/>
          <p:nvPr/>
        </p:nvSpPr>
        <p:spPr>
          <a:xfrm>
            <a:off x="17506950" y="1287145"/>
            <a:ext cx="718185" cy="436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A8E3E5FB-D0C7-F330-DD79-0E7DC420BC8E}"/>
              </a:ext>
            </a:extLst>
          </p:cNvPr>
          <p:cNvGrpSpPr/>
          <p:nvPr/>
        </p:nvGrpSpPr>
        <p:grpSpPr>
          <a:xfrm>
            <a:off x="16579215" y="526415"/>
            <a:ext cx="6600825" cy="1896110"/>
            <a:chOff x="26109" y="829"/>
            <a:chExt cx="10395" cy="2986"/>
          </a:xfrm>
        </p:grpSpPr>
        <p:pic>
          <p:nvPicPr>
            <p:cNvPr id="52" name="图片 51" descr="咨询公司新员工培训红色商务渐变">
              <a:extLst>
                <a:ext uri="{FF2B5EF4-FFF2-40B4-BE49-F238E27FC236}">
                  <a16:creationId xmlns:a16="http://schemas.microsoft.com/office/drawing/2014/main" id="{C4F470A9-720D-19DC-DE83-BDD9C68D2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55222" b="49637"/>
            <a:stretch>
              <a:fillRect/>
            </a:stretch>
          </p:blipFill>
          <p:spPr>
            <a:xfrm>
              <a:off x="26109" y="829"/>
              <a:ext cx="4720" cy="2986"/>
            </a:xfrm>
            <a:prstGeom prst="rect">
              <a:avLst/>
            </a:prstGeom>
          </p:spPr>
        </p:pic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5748F514-868D-164D-451E-74DC6F00F558}"/>
                </a:ext>
              </a:extLst>
            </p:cNvPr>
            <p:cNvSpPr/>
            <p:nvPr/>
          </p:nvSpPr>
          <p:spPr>
            <a:xfrm>
              <a:off x="27570" y="2027"/>
              <a:ext cx="1131" cy="6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0D3896F5-6D9F-656D-B81F-B3519007EF7B}"/>
                </a:ext>
              </a:extLst>
            </p:cNvPr>
            <p:cNvSpPr txBox="1"/>
            <p:nvPr/>
          </p:nvSpPr>
          <p:spPr>
            <a:xfrm>
              <a:off x="27036" y="1468"/>
              <a:ext cx="9468" cy="1452"/>
            </a:xfrm>
            <a:prstGeom prst="rect">
              <a:avLst/>
            </a:prstGeom>
            <a:noFill/>
            <a:effectLst>
              <a:innerShdw blurRad="63500" dist="50800" dir="18900000">
                <a:prstClr val="black">
                  <a:alpha val="100000"/>
                </a:prstClr>
              </a:innerShdw>
            </a:effectLst>
          </p:spPr>
          <p:txBody>
            <a:bodyPr wrap="square" rtlCol="0">
              <a:spAutoFit/>
              <a:scene3d>
                <a:camera prst="obliqueBottomRight"/>
                <a:lightRig rig="threePt" dir="t"/>
              </a:scene3d>
              <a:sp3d contourW="6350">
                <a:contourClr>
                  <a:schemeClr val="bg1">
                    <a:lumMod val="75000"/>
                  </a:schemeClr>
                </a:contourClr>
              </a:sp3d>
            </a:bodyPr>
            <a:lstStyle/>
            <a:p>
              <a:r>
                <a:rPr lang="en-US" altLang="zh-CN" sz="5400" dirty="0">
                  <a:solidFill>
                    <a:srgbClr val="BF4B4B"/>
                  </a:solidFill>
                  <a:effectLst/>
                  <a:latin typeface="Segoe UI Black" panose="020B0A02040204020203" charset="0"/>
                  <a:cs typeface="Segoe UI Black" panose="020B0A02040204020203" charset="0"/>
                </a:rPr>
                <a:t>Rust </a:t>
              </a:r>
              <a:r>
                <a:rPr lang="en-US" altLang="zh-CN" sz="5400" dirty="0">
                  <a:solidFill>
                    <a:srgbClr val="BF4B4B"/>
                  </a:solidFill>
                  <a:effectLst/>
                  <a:latin typeface="Segoe UI Black" panose="020B0A02040204020203" charset="0"/>
                  <a:cs typeface="Segoe UI Black" panose="020B0A02040204020203" charset="0"/>
                  <a:sym typeface="+mn-ea"/>
                </a:rPr>
                <a:t>China Conf</a:t>
              </a:r>
              <a:endParaRPr lang="en-US" altLang="zh-CN" sz="5400" dirty="0">
                <a:solidFill>
                  <a:srgbClr val="BF4B4B"/>
                </a:solidFill>
                <a:effectLst/>
                <a:latin typeface="Segoe UI Black" panose="020B0A02040204020203" charset="0"/>
                <a:cs typeface="Segoe UI Black" panose="020B0A02040204020203" charset="0"/>
              </a:endParaRPr>
            </a:p>
          </p:txBody>
        </p:sp>
      </p:grpSp>
      <p:sp>
        <p:nvSpPr>
          <p:cNvPr id="6" name="Object 1304">
            <a:extLst>
              <a:ext uri="{FF2B5EF4-FFF2-40B4-BE49-F238E27FC236}">
                <a16:creationId xmlns:a16="http://schemas.microsoft.com/office/drawing/2014/main" id="{5D061375-07BE-7787-C6F6-C0C4E25B6500}"/>
              </a:ext>
            </a:extLst>
          </p:cNvPr>
          <p:cNvSpPr txBox="1"/>
          <p:nvPr/>
        </p:nvSpPr>
        <p:spPr>
          <a:xfrm>
            <a:off x="4068437" y="3590207"/>
            <a:ext cx="16105513" cy="104856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857250" indent="-8572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No</a:t>
            </a:r>
            <a:r>
              <a:rPr lang="zh-CN" altLang="en-US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en-US" altLang="zh-CN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good</a:t>
            </a:r>
            <a:r>
              <a:rPr lang="zh-CN" altLang="en-US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en-US" altLang="zh-CN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embedded</a:t>
            </a:r>
            <a:r>
              <a:rPr lang="zh-CN" altLang="en-US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en-US" altLang="zh-CN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GUI</a:t>
            </a:r>
            <a:r>
              <a:rPr lang="zh-CN" altLang="en-US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en-US" altLang="zh-CN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lib</a:t>
            </a:r>
          </a:p>
          <a:p>
            <a:pPr marL="857250" indent="-8572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Multi-target</a:t>
            </a:r>
            <a:r>
              <a:rPr lang="zh-CN" altLang="en-US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en-US" altLang="zh-CN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project</a:t>
            </a:r>
            <a:r>
              <a:rPr lang="zh-CN" altLang="en-US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en-US" altLang="zh-CN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support</a:t>
            </a:r>
            <a:r>
              <a:rPr lang="zh-CN" altLang="en-US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en-US" altLang="zh-CN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is</a:t>
            </a:r>
            <a:r>
              <a:rPr lang="zh-CN" altLang="en-US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en-US" altLang="zh-CN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bad</a:t>
            </a:r>
          </a:p>
          <a:p>
            <a:pPr marL="857250" indent="-8572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More</a:t>
            </a:r>
            <a:r>
              <a:rPr lang="zh-CN" altLang="en-US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en-US" altLang="zh-CN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official</a:t>
            </a:r>
            <a:r>
              <a:rPr lang="zh-CN" altLang="en-US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en-US" altLang="zh-CN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support</a:t>
            </a:r>
            <a:r>
              <a:rPr lang="zh-CN" altLang="en-US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en-US" altLang="zh-CN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from</a:t>
            </a:r>
            <a:r>
              <a:rPr lang="zh-CN" altLang="en-US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en-US" altLang="zh-CN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chip</a:t>
            </a:r>
            <a:r>
              <a:rPr lang="zh-CN" altLang="en-US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en-US" altLang="zh-CN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vendor</a:t>
            </a: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Out-dated</a:t>
            </a:r>
            <a:r>
              <a:rPr lang="zh-CN" altLang="en-US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en-US" altLang="zh-CN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libraries</a:t>
            </a:r>
          </a:p>
          <a:p>
            <a:pPr marL="857250" indent="-8572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Lack</a:t>
            </a:r>
            <a:r>
              <a:rPr lang="zh-CN" altLang="en-US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en-US" altLang="zh-CN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of</a:t>
            </a:r>
            <a:r>
              <a:rPr lang="zh-CN" altLang="en-US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en-US" altLang="zh-CN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good</a:t>
            </a:r>
            <a:r>
              <a:rPr lang="zh-CN" altLang="en-US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en-US" altLang="zh-CN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tutorials/documents</a:t>
            </a:r>
          </a:p>
          <a:p>
            <a:pPr marL="857250" indent="-8572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66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marL="857250" indent="-8572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66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07728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601" name="image 16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91603" name="image 1603"/>
          <p:cNvPicPr>
            <a:picLocks noChangeAspect="1"/>
          </p:cNvPicPr>
          <p:nvPr/>
        </p:nvPicPr>
        <p:blipFill>
          <a:blip r:embed="rId3">
            <a:alphaModFix amt="50196"/>
          </a:blip>
          <a:srcRect/>
          <a:stretch>
            <a:fillRect/>
          </a:stretch>
        </p:blipFill>
        <p:spPr>
          <a:xfrm>
            <a:off x="1473200" y="11226800"/>
            <a:ext cx="1727201" cy="1346197"/>
          </a:xfrm>
          <a:prstGeom prst="rect">
            <a:avLst/>
          </a:prstGeom>
        </p:spPr>
      </p:pic>
      <p:sp>
        <p:nvSpPr>
          <p:cNvPr id="1606" name="Object 1606"/>
          <p:cNvSpPr txBox="1"/>
          <p:nvPr/>
        </p:nvSpPr>
        <p:spPr>
          <a:xfrm>
            <a:off x="-817777" y="5770254"/>
            <a:ext cx="26022300" cy="21844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lnSpc>
                <a:spcPct val="105000"/>
              </a:lnSpc>
            </a:pPr>
            <a:r>
              <a:rPr lang="zh-CN" sz="15530" b="0" i="0" dirty="0">
                <a:solidFill>
                  <a:srgbClr val="FFFFFF"/>
                </a:solidFill>
                <a:latin typeface="OPPOSans-H" panose="00020600040101010101" charset="-122"/>
                <a:ea typeface="OPPOSans-H" panose="00020600040101010101" charset="-122"/>
              </a:rPr>
              <a:t>Thanks</a:t>
            </a:r>
            <a:endParaRPr lang="zh-CN" altLang="en-US" sz="15530"/>
          </a:p>
        </p:txBody>
      </p:sp>
      <p:pic>
        <p:nvPicPr>
          <p:cNvPr id="91607" name="image 1607"/>
          <p:cNvPicPr>
            <a:picLocks noChangeAspect="1"/>
          </p:cNvPicPr>
          <p:nvPr/>
        </p:nvPicPr>
        <p:blipFill>
          <a:blip r:embed="rId4">
            <a:alphaModFix amt="27000"/>
          </a:blip>
          <a:srcRect/>
          <a:stretch>
            <a:fillRect/>
          </a:stretch>
        </p:blipFill>
        <p:spPr>
          <a:xfrm>
            <a:off x="-4555490" y="0"/>
            <a:ext cx="9120505" cy="9221470"/>
          </a:xfrm>
          <a:prstGeom prst="rect">
            <a:avLst/>
          </a:prstGeom>
        </p:spPr>
      </p:pic>
      <p:pic>
        <p:nvPicPr>
          <p:cNvPr id="91608" name="image 1608"/>
          <p:cNvPicPr>
            <a:picLocks noChangeAspect="1"/>
          </p:cNvPicPr>
          <p:nvPr/>
        </p:nvPicPr>
        <p:blipFill>
          <a:blip r:embed="rId5">
            <a:alphaModFix amt="27000"/>
          </a:blip>
          <a:srcRect/>
          <a:stretch>
            <a:fillRect/>
          </a:stretch>
        </p:blipFill>
        <p:spPr>
          <a:xfrm>
            <a:off x="21214715" y="10002520"/>
            <a:ext cx="3763645" cy="3795395"/>
          </a:xfrm>
          <a:prstGeom prst="rect">
            <a:avLst/>
          </a:prstGeom>
        </p:spPr>
      </p:pic>
      <p:pic>
        <p:nvPicPr>
          <p:cNvPr id="91609" name="image 160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21060000">
            <a:off x="10955647" y="5857955"/>
            <a:ext cx="1417594" cy="98253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7151">
                <a:alpha val="100000"/>
              </a:srgbClr>
            </a:gs>
            <a:gs pos="100000">
              <a:srgbClr val="FA324C">
                <a:alpha val="100000"/>
              </a:srgb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1" name="image 201"/>
          <p:cNvPicPr>
            <a:picLocks noChangeAspect="1"/>
          </p:cNvPicPr>
          <p:nvPr/>
        </p:nvPicPr>
        <p:blipFill>
          <a:blip r:embed="rId2">
            <a:alphaModFix amt="10196"/>
          </a:blip>
          <a:srcRect/>
          <a:stretch>
            <a:fillRect/>
          </a:stretch>
        </p:blipFill>
        <p:spPr>
          <a:xfrm>
            <a:off x="-634992" y="11239495"/>
            <a:ext cx="3251187" cy="3251201"/>
          </a:xfrm>
          <a:prstGeom prst="rect">
            <a:avLst/>
          </a:prstGeom>
        </p:spPr>
      </p:pic>
      <p:pic>
        <p:nvPicPr>
          <p:cNvPr id="9202" name="image 202"/>
          <p:cNvPicPr>
            <a:picLocks noChangeAspect="1"/>
          </p:cNvPicPr>
          <p:nvPr/>
        </p:nvPicPr>
        <p:blipFill>
          <a:blip r:embed="rId3">
            <a:alphaModFix amt="50196"/>
          </a:blip>
          <a:srcRect/>
          <a:stretch>
            <a:fillRect/>
          </a:stretch>
        </p:blipFill>
        <p:spPr>
          <a:xfrm>
            <a:off x="1473200" y="11226799"/>
            <a:ext cx="1727201" cy="1346197"/>
          </a:xfrm>
          <a:prstGeom prst="rect">
            <a:avLst/>
          </a:prstGeom>
        </p:spPr>
      </p:pic>
      <p:pic>
        <p:nvPicPr>
          <p:cNvPr id="9203" name="image 203"/>
          <p:cNvPicPr>
            <a:picLocks noChangeAspect="1"/>
          </p:cNvPicPr>
          <p:nvPr/>
        </p:nvPicPr>
        <p:blipFill>
          <a:blip r:embed="rId4">
            <a:alphaModFix amt="13000"/>
          </a:blip>
          <a:srcRect/>
          <a:stretch>
            <a:fillRect/>
          </a:stretch>
        </p:blipFill>
        <p:spPr>
          <a:xfrm>
            <a:off x="0" y="354291"/>
            <a:ext cx="2895225" cy="2919761"/>
          </a:xfrm>
          <a:prstGeom prst="rect">
            <a:avLst/>
          </a:prstGeom>
        </p:spPr>
      </p:pic>
      <p:grpSp>
        <p:nvGrpSpPr>
          <p:cNvPr id="204" name="组合 204"/>
          <p:cNvGrpSpPr/>
          <p:nvPr/>
        </p:nvGrpSpPr>
        <p:grpSpPr>
          <a:xfrm>
            <a:off x="1260673" y="1456752"/>
            <a:ext cx="7937500" cy="1346200"/>
            <a:chOff x="1260673" y="1456752"/>
            <a:chExt cx="7937500" cy="1346200"/>
          </a:xfrm>
        </p:grpSpPr>
        <p:sp>
          <p:nvSpPr>
            <p:cNvPr id="205" name="Object 205"/>
            <p:cNvSpPr txBox="1"/>
            <p:nvPr/>
          </p:nvSpPr>
          <p:spPr>
            <a:xfrm>
              <a:off x="1260673" y="1456752"/>
              <a:ext cx="7959852" cy="134620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l">
                <a:lnSpc>
                  <a:spcPct val="110000"/>
                </a:lnSpc>
              </a:pPr>
              <a:r>
                <a:rPr lang="zh-CN" sz="8800" b="0" i="0" spc="100" dirty="0">
                  <a:solidFill>
                    <a:srgbClr val="FDFDFD"/>
                  </a:solidFill>
                  <a:latin typeface="Anton-Regular" panose="00000500000000000000"/>
                  <a:ea typeface="Anton-Regular" panose="00000500000000000000"/>
                </a:rPr>
                <a:t>CONTENTS</a:t>
              </a:r>
              <a:endParaRPr lang="zh-CN" altLang="en-US" sz="8800"/>
            </a:p>
          </p:txBody>
        </p:sp>
        <p:pic>
          <p:nvPicPr>
            <p:cNvPr id="9206" name="image 206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5722013" y="1766738"/>
              <a:ext cx="628937" cy="726229"/>
            </a:xfrm>
            <a:prstGeom prst="rect">
              <a:avLst/>
            </a:prstGeom>
          </p:spPr>
        </p:pic>
      </p:grpSp>
      <p:grpSp>
        <p:nvGrpSpPr>
          <p:cNvPr id="207" name="组合 207"/>
          <p:cNvGrpSpPr/>
          <p:nvPr/>
        </p:nvGrpSpPr>
        <p:grpSpPr>
          <a:xfrm>
            <a:off x="2825749" y="5080001"/>
            <a:ext cx="4330700" cy="5240045"/>
            <a:chOff x="2825749" y="5080001"/>
            <a:chExt cx="4330700" cy="5240045"/>
          </a:xfrm>
        </p:grpSpPr>
        <p:grpSp>
          <p:nvGrpSpPr>
            <p:cNvPr id="208" name="组合 208"/>
            <p:cNvGrpSpPr/>
            <p:nvPr/>
          </p:nvGrpSpPr>
          <p:grpSpPr>
            <a:xfrm>
              <a:off x="3302001" y="5080001"/>
              <a:ext cx="3378196" cy="3378205"/>
              <a:chOff x="3302001" y="5080001"/>
              <a:chExt cx="3378196" cy="3378205"/>
            </a:xfrm>
          </p:grpSpPr>
          <p:pic>
            <p:nvPicPr>
              <p:cNvPr id="9209" name="image 209"/>
              <p:cNvPicPr>
                <a:picLocks noChangeAspect="1"/>
              </p:cNvPicPr>
              <p:nvPr/>
            </p:nvPicPr>
            <p:blipFill>
              <a:blip r:embed="rId6">
                <a:alphaModFix amt="50196"/>
              </a:blip>
              <a:srcRect/>
              <a:stretch>
                <a:fillRect/>
              </a:stretch>
            </p:blipFill>
            <p:spPr>
              <a:xfrm>
                <a:off x="3302001" y="5080001"/>
                <a:ext cx="3378196" cy="3378205"/>
              </a:xfrm>
              <a:prstGeom prst="rect">
                <a:avLst/>
              </a:prstGeom>
            </p:spPr>
          </p:pic>
          <p:pic>
            <p:nvPicPr>
              <p:cNvPr id="92010" name="image 2010"/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3639819" y="5417825"/>
                <a:ext cx="2702560" cy="2702557"/>
              </a:xfrm>
              <a:prstGeom prst="rect">
                <a:avLst/>
              </a:prstGeom>
            </p:spPr>
          </p:pic>
          <p:pic>
            <p:nvPicPr>
              <p:cNvPr id="92011" name="image 2011"/>
              <p:cNvPicPr>
                <a:picLocks noChangeAspect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>
              <a:xfrm>
                <a:off x="4432124" y="6235292"/>
                <a:ext cx="1117949" cy="1067624"/>
              </a:xfrm>
              <a:prstGeom prst="rect">
                <a:avLst/>
              </a:prstGeom>
            </p:spPr>
          </p:pic>
        </p:grpSp>
        <p:grpSp>
          <p:nvGrpSpPr>
            <p:cNvPr id="2012" name="组合 2012"/>
            <p:cNvGrpSpPr/>
            <p:nvPr/>
          </p:nvGrpSpPr>
          <p:grpSpPr>
            <a:xfrm>
              <a:off x="2825749" y="8765734"/>
              <a:ext cx="4330700" cy="1554312"/>
              <a:chOff x="2825749" y="8765734"/>
              <a:chExt cx="4330700" cy="1554312"/>
            </a:xfrm>
          </p:grpSpPr>
          <p:sp>
            <p:nvSpPr>
              <p:cNvPr id="2013" name="Object 2013"/>
              <p:cNvSpPr txBox="1"/>
              <p:nvPr/>
            </p:nvSpPr>
            <p:spPr>
              <a:xfrm>
                <a:off x="2825749" y="8765734"/>
                <a:ext cx="4330700" cy="909031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altLang="zh-CN" sz="5600" b="1" i="0" dirty="0">
                    <a:solidFill>
                      <a:srgbClr val="FDFDFD"/>
                    </a:solidFill>
                    <a:latin typeface="Source Han Sans CN" panose="020B0500000000000000" pitchFamily="34" charset="-128"/>
                    <a:ea typeface="Source Han Sans CN" panose="020B0500000000000000" pitchFamily="34" charset="-128"/>
                  </a:rPr>
                  <a:t>Overview</a:t>
                </a:r>
                <a:endParaRPr lang="zh-CN" altLang="en-US" sz="5600" b="1" dirty="0">
                  <a:latin typeface="Source Han Sans CN" panose="020B0500000000000000" pitchFamily="34" charset="-128"/>
                  <a:ea typeface="Source Han Sans CN" panose="020B0500000000000000" pitchFamily="34" charset="-128"/>
                </a:endParaRPr>
              </a:p>
            </p:txBody>
          </p:sp>
          <p:sp>
            <p:nvSpPr>
              <p:cNvPr id="2014" name="Object 2014"/>
              <p:cNvSpPr txBox="1"/>
              <p:nvPr/>
            </p:nvSpPr>
            <p:spPr>
              <a:xfrm>
                <a:off x="2825749" y="9660827"/>
                <a:ext cx="4330700" cy="659219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spAutoFit/>
              </a:bodyPr>
              <a:lstStyle/>
              <a:p>
                <a:pPr algn="ctr">
                  <a:lnSpc>
                    <a:spcPct val="128000"/>
                  </a:lnSpc>
                </a:pPr>
                <a:r>
                  <a:rPr lang="zh-CN" sz="3600" b="0" i="0" dirty="0">
                    <a:solidFill>
                      <a:srgbClr val="FDFDFD"/>
                    </a:solidFill>
                    <a:latin typeface="OPPOSans-R" panose="00020600040101010101" charset="-122"/>
                    <a:ea typeface="OPPOSans-R" panose="00020600040101010101" charset="-122"/>
                  </a:rPr>
                  <a:t>PAR</a:t>
                </a:r>
                <a:r>
                  <a:rPr lang="en-US" altLang="zh-CN" sz="3600" b="0" i="0" dirty="0">
                    <a:solidFill>
                      <a:srgbClr val="FDFDFD"/>
                    </a:solidFill>
                    <a:latin typeface="OPPOSans-R" panose="00020600040101010101" charset="-122"/>
                    <a:ea typeface="OPPOSans-R" panose="00020600040101010101" charset="-122"/>
                  </a:rPr>
                  <a:t>T</a:t>
                </a:r>
                <a:r>
                  <a:rPr lang="zh-CN" sz="3600" b="0" i="0" dirty="0">
                    <a:solidFill>
                      <a:srgbClr val="FDFDFD"/>
                    </a:solidFill>
                    <a:latin typeface="OPPOSans-R" panose="00020600040101010101" charset="-122"/>
                    <a:ea typeface="OPPOSans-R" panose="00020600040101010101" charset="-122"/>
                  </a:rPr>
                  <a:t> 01</a:t>
                </a:r>
                <a:endParaRPr lang="zh-CN" altLang="en-US" sz="3600" dirty="0"/>
              </a:p>
            </p:txBody>
          </p:sp>
        </p:grpSp>
      </p:grpSp>
      <p:pic>
        <p:nvPicPr>
          <p:cNvPr id="92015" name="image 2015"/>
          <p:cNvPicPr>
            <a:picLocks noChangeAspect="1"/>
          </p:cNvPicPr>
          <p:nvPr/>
        </p:nvPicPr>
        <p:blipFill>
          <a:blip r:embed="rId4">
            <a:alphaModFix amt="10000"/>
          </a:blip>
          <a:srcRect/>
          <a:stretch>
            <a:fillRect/>
          </a:stretch>
        </p:blipFill>
        <p:spPr>
          <a:xfrm>
            <a:off x="11089647" y="4052978"/>
            <a:ext cx="15561958" cy="15693839"/>
          </a:xfrm>
          <a:prstGeom prst="rect">
            <a:avLst/>
          </a:prstGeom>
        </p:spPr>
      </p:pic>
      <p:grpSp>
        <p:nvGrpSpPr>
          <p:cNvPr id="2024" name="组合 2024"/>
          <p:cNvGrpSpPr/>
          <p:nvPr/>
        </p:nvGrpSpPr>
        <p:grpSpPr>
          <a:xfrm>
            <a:off x="9874396" y="5086430"/>
            <a:ext cx="4330700" cy="5233616"/>
            <a:chOff x="12202465" y="5080001"/>
            <a:chExt cx="4330700" cy="5233616"/>
          </a:xfrm>
        </p:grpSpPr>
        <p:grpSp>
          <p:nvGrpSpPr>
            <p:cNvPr id="2025" name="组合 2025"/>
            <p:cNvGrpSpPr/>
            <p:nvPr/>
          </p:nvGrpSpPr>
          <p:grpSpPr>
            <a:xfrm>
              <a:off x="12699999" y="5080001"/>
              <a:ext cx="3378199" cy="3378205"/>
              <a:chOff x="12699999" y="5080001"/>
              <a:chExt cx="3378199" cy="3378205"/>
            </a:xfrm>
          </p:grpSpPr>
          <p:pic>
            <p:nvPicPr>
              <p:cNvPr id="92026" name="image 2026"/>
              <p:cNvPicPr>
                <a:picLocks noChangeAspect="1"/>
              </p:cNvPicPr>
              <p:nvPr/>
            </p:nvPicPr>
            <p:blipFill>
              <a:blip r:embed="rId6">
                <a:alphaModFix amt="50196"/>
              </a:blip>
              <a:srcRect/>
              <a:stretch>
                <a:fillRect/>
              </a:stretch>
            </p:blipFill>
            <p:spPr>
              <a:xfrm>
                <a:off x="12699999" y="5080001"/>
                <a:ext cx="3378199" cy="3378205"/>
              </a:xfrm>
              <a:prstGeom prst="rect">
                <a:avLst/>
              </a:prstGeom>
            </p:spPr>
          </p:pic>
          <p:pic>
            <p:nvPicPr>
              <p:cNvPr id="92027" name="image 2027"/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13037819" y="5417821"/>
                <a:ext cx="2702560" cy="2702557"/>
              </a:xfrm>
              <a:prstGeom prst="rect">
                <a:avLst/>
              </a:prstGeom>
            </p:spPr>
          </p:pic>
          <p:pic>
            <p:nvPicPr>
              <p:cNvPr id="92028" name="image 2028"/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>
              <a:xfrm>
                <a:off x="13970000" y="6210318"/>
                <a:ext cx="850901" cy="1117596"/>
              </a:xfrm>
              <a:prstGeom prst="rect">
                <a:avLst/>
              </a:prstGeom>
            </p:spPr>
          </p:pic>
        </p:grpSp>
        <p:grpSp>
          <p:nvGrpSpPr>
            <p:cNvPr id="2029" name="组合 2029"/>
            <p:cNvGrpSpPr/>
            <p:nvPr/>
          </p:nvGrpSpPr>
          <p:grpSpPr>
            <a:xfrm>
              <a:off x="12202465" y="8761427"/>
              <a:ext cx="4330700" cy="1552190"/>
              <a:chOff x="12202465" y="8761427"/>
              <a:chExt cx="4330700" cy="1552190"/>
            </a:xfrm>
          </p:grpSpPr>
          <p:sp>
            <p:nvSpPr>
              <p:cNvPr id="2030" name="Object 2030"/>
              <p:cNvSpPr txBox="1"/>
              <p:nvPr/>
            </p:nvSpPr>
            <p:spPr>
              <a:xfrm>
                <a:off x="12202465" y="9654398"/>
                <a:ext cx="4330700" cy="659219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spAutoFit/>
              </a:bodyPr>
              <a:lstStyle/>
              <a:p>
                <a:pPr algn="ctr">
                  <a:lnSpc>
                    <a:spcPct val="128000"/>
                  </a:lnSpc>
                </a:pPr>
                <a:r>
                  <a:rPr lang="zh-CN" altLang="zh-CN" sz="3600" b="0" i="0" dirty="0">
                    <a:solidFill>
                      <a:srgbClr val="FDFDFD"/>
                    </a:solidFill>
                    <a:latin typeface="OPPOSans-R" panose="00020600040101010101" charset="-122"/>
                    <a:ea typeface="OPPOSans-R" panose="00020600040101010101" charset="-122"/>
                  </a:rPr>
                  <a:t>P</a:t>
                </a:r>
                <a:r>
                  <a:rPr lang="en-US" altLang="zh-CN" sz="3600" b="0" i="0" dirty="0">
                    <a:solidFill>
                      <a:srgbClr val="FDFDFD"/>
                    </a:solidFill>
                    <a:latin typeface="OPPOSans-R" panose="00020600040101010101" charset="-122"/>
                    <a:ea typeface="OPPOSans-R" panose="00020600040101010101" charset="-122"/>
                  </a:rPr>
                  <a:t>A</a:t>
                </a:r>
                <a:r>
                  <a:rPr lang="zh-CN" altLang="zh-CN" sz="3600" b="0" i="0" dirty="0">
                    <a:solidFill>
                      <a:srgbClr val="FDFDFD"/>
                    </a:solidFill>
                    <a:latin typeface="OPPOSans-R" panose="00020600040101010101" charset="-122"/>
                    <a:ea typeface="OPPOSans-R" panose="00020600040101010101" charset="-122"/>
                  </a:rPr>
                  <a:t>R</a:t>
                </a:r>
                <a:r>
                  <a:rPr lang="en-US" altLang="zh-CN" sz="3600" b="0" i="0" dirty="0">
                    <a:solidFill>
                      <a:srgbClr val="FDFDFD"/>
                    </a:solidFill>
                    <a:latin typeface="OPPOSans-R" panose="00020600040101010101" charset="-122"/>
                    <a:ea typeface="OPPOSans-R" panose="00020600040101010101" charset="-122"/>
                  </a:rPr>
                  <a:t>T</a:t>
                </a:r>
                <a:r>
                  <a:rPr lang="zh-CN" sz="3600" b="0" i="0" dirty="0">
                    <a:solidFill>
                      <a:srgbClr val="FDFDFD"/>
                    </a:solidFill>
                    <a:latin typeface="OPPOSans-R" panose="00020600040101010101" charset="-122"/>
                    <a:ea typeface="OPPOSans-R" panose="00020600040101010101" charset="-122"/>
                  </a:rPr>
                  <a:t> </a:t>
                </a:r>
                <a:r>
                  <a:rPr lang="en-US" altLang="zh-CN" sz="3600" b="0" i="0" dirty="0">
                    <a:solidFill>
                      <a:srgbClr val="FDFDFD"/>
                    </a:solidFill>
                    <a:latin typeface="OPPOSans-R" panose="00020600040101010101" charset="-122"/>
                    <a:ea typeface="OPPOSans-R" panose="00020600040101010101" charset="-122"/>
                  </a:rPr>
                  <a:t>02</a:t>
                </a:r>
                <a:endParaRPr lang="zh-CN" altLang="en-US" sz="3600" dirty="0"/>
              </a:p>
            </p:txBody>
          </p:sp>
          <p:sp>
            <p:nvSpPr>
              <p:cNvPr id="2031" name="Object 2031"/>
              <p:cNvSpPr txBox="1"/>
              <p:nvPr/>
            </p:nvSpPr>
            <p:spPr>
              <a:xfrm>
                <a:off x="12202465" y="8761427"/>
                <a:ext cx="4330700" cy="909095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altLang="zh-CN" sz="5600" b="1" dirty="0">
                    <a:solidFill>
                      <a:srgbClr val="FDFDFD"/>
                    </a:solidFill>
                    <a:latin typeface="Source Han Sans CN" panose="020B0500000000000000" pitchFamily="34" charset="-128"/>
                    <a:ea typeface="Source Han Sans CN" panose="020B0500000000000000" pitchFamily="34" charset="-128"/>
                  </a:rPr>
                  <a:t>RMK</a:t>
                </a:r>
                <a:r>
                  <a:rPr lang="zh-CN" altLang="en-US" sz="5600" b="1" dirty="0">
                    <a:solidFill>
                      <a:srgbClr val="FDFDFD"/>
                    </a:solidFill>
                    <a:latin typeface="Source Han Sans CN" panose="020B0500000000000000" pitchFamily="34" charset="-128"/>
                    <a:ea typeface="Source Han Sans CN" panose="020B0500000000000000" pitchFamily="34" charset="-128"/>
                  </a:rPr>
                  <a:t> </a:t>
                </a:r>
                <a:r>
                  <a:rPr lang="en-US" altLang="zh-CN" sz="5600" b="1" dirty="0">
                    <a:solidFill>
                      <a:srgbClr val="FDFDFD"/>
                    </a:solidFill>
                    <a:latin typeface="Source Han Sans CN" panose="020B0500000000000000" pitchFamily="34" charset="-128"/>
                    <a:ea typeface="Source Han Sans CN" panose="020B0500000000000000" pitchFamily="34" charset="-128"/>
                  </a:rPr>
                  <a:t>Intro</a:t>
                </a:r>
                <a:endParaRPr lang="zh-CN" altLang="en-US" sz="5600" b="1" dirty="0">
                  <a:latin typeface="Source Han Sans CN" panose="020B0500000000000000" pitchFamily="34" charset="-128"/>
                  <a:ea typeface="Source Han Sans CN" panose="020B0500000000000000" pitchFamily="34" charset="-128"/>
                </a:endParaRPr>
              </a:p>
            </p:txBody>
          </p:sp>
        </p:grpSp>
      </p:grpSp>
      <p:grpSp>
        <p:nvGrpSpPr>
          <p:cNvPr id="2032" name="组合 2032"/>
          <p:cNvGrpSpPr/>
          <p:nvPr/>
        </p:nvGrpSpPr>
        <p:grpSpPr>
          <a:xfrm>
            <a:off x="16904680" y="5080001"/>
            <a:ext cx="4330700" cy="5233616"/>
            <a:chOff x="16904680" y="5080001"/>
            <a:chExt cx="4330700" cy="5233616"/>
          </a:xfrm>
        </p:grpSpPr>
        <p:grpSp>
          <p:nvGrpSpPr>
            <p:cNvPr id="2033" name="组合 2033"/>
            <p:cNvGrpSpPr/>
            <p:nvPr/>
          </p:nvGrpSpPr>
          <p:grpSpPr>
            <a:xfrm>
              <a:off x="17399000" y="5080001"/>
              <a:ext cx="3378196" cy="3378205"/>
              <a:chOff x="17399000" y="5080001"/>
              <a:chExt cx="3378196" cy="3378205"/>
            </a:xfrm>
          </p:grpSpPr>
          <p:pic>
            <p:nvPicPr>
              <p:cNvPr id="92034" name="image 2034"/>
              <p:cNvPicPr>
                <a:picLocks noChangeAspect="1"/>
              </p:cNvPicPr>
              <p:nvPr/>
            </p:nvPicPr>
            <p:blipFill>
              <a:blip r:embed="rId6">
                <a:alphaModFix amt="50196"/>
              </a:blip>
              <a:srcRect/>
              <a:stretch>
                <a:fillRect/>
              </a:stretch>
            </p:blipFill>
            <p:spPr>
              <a:xfrm>
                <a:off x="17399000" y="5080001"/>
                <a:ext cx="3378196" cy="3378205"/>
              </a:xfrm>
              <a:prstGeom prst="rect">
                <a:avLst/>
              </a:prstGeom>
            </p:spPr>
          </p:pic>
          <p:pic>
            <p:nvPicPr>
              <p:cNvPr id="92035" name="image 2035"/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17736819" y="5417821"/>
                <a:ext cx="2702560" cy="2702557"/>
              </a:xfrm>
              <a:prstGeom prst="rect">
                <a:avLst/>
              </a:prstGeom>
            </p:spPr>
          </p:pic>
          <p:pic>
            <p:nvPicPr>
              <p:cNvPr id="92036" name="image 2036"/>
              <p:cNvPicPr>
                <a:picLocks noChangeAspect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>
              <a:xfrm>
                <a:off x="18529413" y="6210390"/>
                <a:ext cx="1117454" cy="1117310"/>
              </a:xfrm>
              <a:prstGeom prst="rect">
                <a:avLst/>
              </a:prstGeom>
            </p:spPr>
          </p:pic>
        </p:grpSp>
        <p:grpSp>
          <p:nvGrpSpPr>
            <p:cNvPr id="2037" name="组合 2037"/>
            <p:cNvGrpSpPr/>
            <p:nvPr/>
          </p:nvGrpSpPr>
          <p:grpSpPr>
            <a:xfrm>
              <a:off x="16904680" y="8759999"/>
              <a:ext cx="4330700" cy="1553618"/>
              <a:chOff x="16904680" y="8759999"/>
              <a:chExt cx="4330700" cy="1553618"/>
            </a:xfrm>
          </p:grpSpPr>
          <p:sp>
            <p:nvSpPr>
              <p:cNvPr id="2038" name="Object 2038"/>
              <p:cNvSpPr txBox="1"/>
              <p:nvPr/>
            </p:nvSpPr>
            <p:spPr>
              <a:xfrm>
                <a:off x="16904680" y="9654398"/>
                <a:ext cx="4330700" cy="659219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spAutoFit/>
              </a:bodyPr>
              <a:lstStyle/>
              <a:p>
                <a:pPr algn="ctr">
                  <a:lnSpc>
                    <a:spcPct val="128000"/>
                  </a:lnSpc>
                </a:pPr>
                <a:r>
                  <a:rPr lang="zh-CN" sz="3600" b="0" i="0" dirty="0">
                    <a:solidFill>
                      <a:srgbClr val="FDFDFD"/>
                    </a:solidFill>
                    <a:latin typeface="OPPOSans-R" panose="00020600040101010101" charset="-122"/>
                    <a:ea typeface="OPPOSans-R" panose="00020600040101010101" charset="-122"/>
                  </a:rPr>
                  <a:t>PA</a:t>
                </a:r>
                <a:r>
                  <a:rPr lang="en-US" altLang="zh-CN" sz="3600" b="0" i="0" dirty="0">
                    <a:solidFill>
                      <a:srgbClr val="FDFDFD"/>
                    </a:solidFill>
                    <a:latin typeface="OPPOSans-R" panose="00020600040101010101" charset="-122"/>
                    <a:ea typeface="OPPOSans-R" panose="00020600040101010101" charset="-122"/>
                  </a:rPr>
                  <a:t>RT</a:t>
                </a:r>
                <a:r>
                  <a:rPr lang="zh-CN" sz="3600" b="0" i="0" dirty="0">
                    <a:solidFill>
                      <a:srgbClr val="FDFDFD"/>
                    </a:solidFill>
                    <a:latin typeface="OPPOSans-R" panose="00020600040101010101" charset="-122"/>
                    <a:ea typeface="OPPOSans-R" panose="00020600040101010101" charset="-122"/>
                  </a:rPr>
                  <a:t> 0</a:t>
                </a:r>
                <a:r>
                  <a:rPr lang="en-US" altLang="zh-CN" sz="3600" b="0" i="0" dirty="0">
                    <a:solidFill>
                      <a:srgbClr val="FDFDFD"/>
                    </a:solidFill>
                    <a:latin typeface="OPPOSans-R" panose="00020600040101010101" charset="-122"/>
                    <a:ea typeface="OPPOSans-R" panose="00020600040101010101" charset="-122"/>
                  </a:rPr>
                  <a:t>3</a:t>
                </a:r>
                <a:endParaRPr lang="zh-CN" altLang="en-US" sz="3600" dirty="0"/>
              </a:p>
            </p:txBody>
          </p:sp>
          <p:sp>
            <p:nvSpPr>
              <p:cNvPr id="2039" name="Object 2039"/>
              <p:cNvSpPr txBox="1"/>
              <p:nvPr/>
            </p:nvSpPr>
            <p:spPr>
              <a:xfrm>
                <a:off x="16904680" y="8759999"/>
                <a:ext cx="4330700" cy="909031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altLang="zh-CN" sz="5600" b="1" i="0" dirty="0">
                    <a:solidFill>
                      <a:srgbClr val="FDFDFD"/>
                    </a:solidFill>
                    <a:latin typeface="Source Han Sans CN" panose="020B0500000000000000" pitchFamily="34" charset="-128"/>
                    <a:ea typeface="Source Han Sans CN" panose="020B0500000000000000" pitchFamily="34" charset="-128"/>
                  </a:rPr>
                  <a:t>Conclusion</a:t>
                </a:r>
                <a:endParaRPr lang="zh-CN" altLang="en-US" sz="5600" b="1" dirty="0">
                  <a:latin typeface="Source Han Sans CN" panose="020B0500000000000000" pitchFamily="34" charset="-128"/>
                  <a:ea typeface="Source Han Sans CN" panose="020B0500000000000000" pitchFamily="34" charset="-128"/>
                </a:endParaRPr>
              </a:p>
            </p:txBody>
          </p:sp>
        </p:grpSp>
      </p:grpSp>
      <p:grpSp>
        <p:nvGrpSpPr>
          <p:cNvPr id="2040" name="组合 2040"/>
          <p:cNvGrpSpPr/>
          <p:nvPr/>
        </p:nvGrpSpPr>
        <p:grpSpPr>
          <a:xfrm>
            <a:off x="22631400" y="11302997"/>
            <a:ext cx="457201" cy="1092205"/>
            <a:chOff x="22631400" y="11302997"/>
            <a:chExt cx="457201" cy="1092205"/>
          </a:xfrm>
        </p:grpSpPr>
        <p:pic>
          <p:nvPicPr>
            <p:cNvPr id="92041" name="image 2041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22631400" y="11938001"/>
              <a:ext cx="457201" cy="457201"/>
            </a:xfrm>
            <a:prstGeom prst="rect">
              <a:avLst/>
            </a:prstGeom>
          </p:spPr>
        </p:pic>
        <p:pic>
          <p:nvPicPr>
            <p:cNvPr id="92042" name="image 2042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22631400" y="11302997"/>
              <a:ext cx="457201" cy="457201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67A79FA-68F9-8485-82F6-2FE85A06792B}"/>
                  </a:ext>
                </a:extLst>
              </p14:cNvPr>
              <p14:cNvContentPartPr/>
              <p14:nvPr/>
            </p14:nvContentPartPr>
            <p14:xfrm>
              <a:off x="24251176" y="2779132"/>
              <a:ext cx="8280" cy="43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67A79FA-68F9-8485-82F6-2FE85A06792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4245056" y="2773012"/>
                <a:ext cx="20520" cy="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E1E6E616-7DBC-6A6C-C8D6-A65152F74576}"/>
                  </a:ext>
                </a:extLst>
              </p14:cNvPr>
              <p14:cNvContentPartPr/>
              <p14:nvPr/>
            </p14:nvContentPartPr>
            <p14:xfrm>
              <a:off x="7912576" y="1847812"/>
              <a:ext cx="360" cy="3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E1E6E616-7DBC-6A6C-C8D6-A65152F7457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906456" y="1841692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Object 2031">
            <a:extLst>
              <a:ext uri="{FF2B5EF4-FFF2-40B4-BE49-F238E27FC236}">
                <a16:creationId xmlns:a16="http://schemas.microsoft.com/office/drawing/2014/main" id="{C07AC2F5-FCEA-DCCC-0A4B-4EBCD0891A9E}"/>
              </a:ext>
            </a:extLst>
          </p:cNvPr>
          <p:cNvSpPr txBox="1"/>
          <p:nvPr/>
        </p:nvSpPr>
        <p:spPr>
          <a:xfrm>
            <a:off x="7500250" y="8759999"/>
            <a:ext cx="4330700" cy="88235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lnSpc>
                <a:spcPct val="110000"/>
              </a:lnSpc>
            </a:pPr>
            <a:endParaRPr lang="zh-CN" altLang="en-US" sz="56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pic>
        <p:nvPicPr>
          <p:cNvPr id="2" name="image 201">
            <a:extLst>
              <a:ext uri="{FF2B5EF4-FFF2-40B4-BE49-F238E27FC236}">
                <a16:creationId xmlns:a16="http://schemas.microsoft.com/office/drawing/2014/main" id="{8C203997-CC0E-0662-F2F4-4CB6BBF6540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196"/>
          </a:blip>
          <a:srcRect/>
          <a:stretch>
            <a:fillRect/>
          </a:stretch>
        </p:blipFill>
        <p:spPr>
          <a:xfrm>
            <a:off x="-457567" y="11226799"/>
            <a:ext cx="3251187" cy="3251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78"/>
    </mc:Choice>
    <mc:Fallback>
      <p:transition spd="slow" advTm="2047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7151">
                <a:alpha val="100000"/>
              </a:srgbClr>
            </a:gs>
            <a:gs pos="100000">
              <a:srgbClr val="FA324C">
                <a:alpha val="100000"/>
              </a:srgb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10" name="image 3010"/>
          <p:cNvPicPr>
            <a:picLocks noChangeAspect="1"/>
          </p:cNvPicPr>
          <p:nvPr/>
        </p:nvPicPr>
        <p:blipFill>
          <a:blip r:embed="rId2">
            <a:alphaModFix amt="10196"/>
          </a:blip>
          <a:srcRect/>
          <a:stretch>
            <a:fillRect/>
          </a:stretch>
        </p:blipFill>
        <p:spPr>
          <a:xfrm>
            <a:off x="3361347" y="2197"/>
            <a:ext cx="21018864" cy="13716368"/>
          </a:xfrm>
          <a:prstGeom prst="rect">
            <a:avLst/>
          </a:prstGeom>
        </p:spPr>
      </p:pic>
      <p:pic>
        <p:nvPicPr>
          <p:cNvPr id="9301" name="image 301"/>
          <p:cNvPicPr>
            <a:picLocks noChangeAspect="1"/>
          </p:cNvPicPr>
          <p:nvPr/>
        </p:nvPicPr>
        <p:blipFill>
          <a:blip r:embed="rId3">
            <a:alphaModFix amt="50196"/>
          </a:blip>
          <a:srcRect/>
          <a:stretch>
            <a:fillRect/>
          </a:stretch>
        </p:blipFill>
        <p:spPr>
          <a:xfrm>
            <a:off x="1473199" y="11226799"/>
            <a:ext cx="1727201" cy="1346197"/>
          </a:xfrm>
          <a:prstGeom prst="rect">
            <a:avLst/>
          </a:prstGeom>
        </p:spPr>
      </p:pic>
      <p:grpSp>
        <p:nvGrpSpPr>
          <p:cNvPr id="302" name="组合 302"/>
          <p:cNvGrpSpPr/>
          <p:nvPr/>
        </p:nvGrpSpPr>
        <p:grpSpPr>
          <a:xfrm>
            <a:off x="22631399" y="11302997"/>
            <a:ext cx="457201" cy="1092205"/>
            <a:chOff x="22631399" y="11302997"/>
            <a:chExt cx="457201" cy="1092205"/>
          </a:xfrm>
        </p:grpSpPr>
        <p:pic>
          <p:nvPicPr>
            <p:cNvPr id="9303" name="image 30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2631399" y="11938001"/>
              <a:ext cx="457201" cy="457201"/>
            </a:xfrm>
            <a:prstGeom prst="rect">
              <a:avLst/>
            </a:prstGeom>
          </p:spPr>
        </p:pic>
        <p:pic>
          <p:nvPicPr>
            <p:cNvPr id="9304" name="image 304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22631399" y="11302997"/>
              <a:ext cx="457201" cy="457201"/>
            </a:xfrm>
            <a:prstGeom prst="rect">
              <a:avLst/>
            </a:prstGeom>
          </p:spPr>
        </p:pic>
      </p:grpSp>
      <p:sp>
        <p:nvSpPr>
          <p:cNvPr id="305" name="Object 305"/>
          <p:cNvSpPr txBox="1"/>
          <p:nvPr/>
        </p:nvSpPr>
        <p:spPr>
          <a:xfrm>
            <a:off x="10637859" y="7198096"/>
            <a:ext cx="11391900" cy="7302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just">
              <a:lnSpc>
                <a:spcPct val="122000"/>
              </a:lnSpc>
            </a:pPr>
            <a:r>
              <a:rPr lang="en-US" altLang="zh-CN" sz="4260" b="0" i="0" dirty="0">
                <a:solidFill>
                  <a:srgbClr val="FDFDFD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Ecosystem</a:t>
            </a:r>
            <a:r>
              <a:rPr lang="zh-CN" altLang="en-US" sz="4260" b="0" i="0" dirty="0">
                <a:solidFill>
                  <a:srgbClr val="FDFDFD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en-US" altLang="zh-CN" sz="4260" b="0" i="0" dirty="0">
                <a:solidFill>
                  <a:srgbClr val="FDFDFD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for</a:t>
            </a:r>
            <a:r>
              <a:rPr lang="zh-CN" altLang="en-US" sz="4260" b="0" i="0" dirty="0">
                <a:solidFill>
                  <a:srgbClr val="FDFDFD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en-US" altLang="zh-CN" sz="4260" b="0" i="0" dirty="0">
                <a:solidFill>
                  <a:srgbClr val="FDFDFD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Rust</a:t>
            </a:r>
            <a:r>
              <a:rPr lang="zh-CN" altLang="en-US" sz="4260" b="0" i="0" dirty="0">
                <a:solidFill>
                  <a:srgbClr val="FDFDFD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en-US" altLang="zh-CN" sz="4260" b="0" i="0" dirty="0">
                <a:solidFill>
                  <a:srgbClr val="FDFDFD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embedded</a:t>
            </a:r>
            <a:r>
              <a:rPr lang="zh-CN" altLang="en-US" sz="4260" b="0" i="0" dirty="0">
                <a:solidFill>
                  <a:srgbClr val="FDFDFD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en-US" altLang="zh-CN" sz="4260" b="0" i="0" dirty="0">
                <a:solidFill>
                  <a:srgbClr val="FDFDFD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development</a:t>
            </a:r>
            <a:endParaRPr lang="zh-CN" altLang="en-US" sz="426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pic>
        <p:nvPicPr>
          <p:cNvPr id="9306" name="image 30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651999" y="4394202"/>
            <a:ext cx="135529" cy="5285613"/>
          </a:xfrm>
          <a:prstGeom prst="rect">
            <a:avLst/>
          </a:prstGeom>
        </p:spPr>
      </p:pic>
      <p:sp>
        <p:nvSpPr>
          <p:cNvPr id="307" name="Object 307"/>
          <p:cNvSpPr txBox="1"/>
          <p:nvPr/>
        </p:nvSpPr>
        <p:spPr>
          <a:xfrm>
            <a:off x="-655951" y="3456452"/>
            <a:ext cx="9766300" cy="60452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zh-CN" sz="47500" b="0" i="0" spc="1000" dirty="0">
                <a:solidFill>
                  <a:srgbClr val="FFFFFF"/>
                </a:solidFill>
                <a:latin typeface="Anton-Regular" panose="00000500000000000000"/>
                <a:ea typeface="Anton-Regular" panose="00000500000000000000"/>
              </a:rPr>
              <a:t>01</a:t>
            </a:r>
            <a:endParaRPr lang="zh-CN" altLang="en-US" sz="47500"/>
          </a:p>
        </p:txBody>
      </p:sp>
      <p:pic>
        <p:nvPicPr>
          <p:cNvPr id="9308" name="image 30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732442" y="8492846"/>
            <a:ext cx="3450147" cy="513847"/>
          </a:xfrm>
          <a:prstGeom prst="rect">
            <a:avLst/>
          </a:prstGeom>
        </p:spPr>
      </p:pic>
      <p:sp>
        <p:nvSpPr>
          <p:cNvPr id="309" name="Object 309"/>
          <p:cNvSpPr txBox="1"/>
          <p:nvPr/>
        </p:nvSpPr>
        <p:spPr>
          <a:xfrm>
            <a:off x="10495868" y="4478084"/>
            <a:ext cx="13792200" cy="24579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15600" i="0" dirty="0">
                <a:solidFill>
                  <a:srgbClr val="FDFDFD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Overview</a:t>
            </a:r>
            <a:endParaRPr lang="zh-CN" altLang="en-US" sz="156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pic>
        <p:nvPicPr>
          <p:cNvPr id="93011" name="image 3011"/>
          <p:cNvPicPr>
            <a:picLocks noChangeAspect="1"/>
          </p:cNvPicPr>
          <p:nvPr/>
        </p:nvPicPr>
        <p:blipFill>
          <a:blip r:embed="rId8">
            <a:alphaModFix amt="64000"/>
          </a:blip>
          <a:srcRect/>
          <a:stretch>
            <a:fillRect/>
          </a:stretch>
        </p:blipFill>
        <p:spPr>
          <a:xfrm>
            <a:off x="-4080221" y="-2483050"/>
            <a:ext cx="7701512" cy="7766779"/>
          </a:xfrm>
          <a:prstGeom prst="rect">
            <a:avLst/>
          </a:prstGeom>
        </p:spPr>
      </p:pic>
      <p:pic>
        <p:nvPicPr>
          <p:cNvPr id="93012" name="image 3012"/>
          <p:cNvPicPr>
            <a:picLocks noChangeAspect="1"/>
          </p:cNvPicPr>
          <p:nvPr/>
        </p:nvPicPr>
        <p:blipFill>
          <a:blip r:embed="rId8">
            <a:alphaModFix amt="17000"/>
          </a:blip>
          <a:srcRect/>
          <a:stretch>
            <a:fillRect/>
          </a:stretch>
        </p:blipFill>
        <p:spPr>
          <a:xfrm>
            <a:off x="18569384" y="11103369"/>
            <a:ext cx="3452820" cy="34820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871"/>
    </mc:Choice>
    <mc:Fallback>
      <p:transition spd="slow" advTm="11187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Object 1304"/>
          <p:cNvSpPr txBox="1"/>
          <p:nvPr/>
        </p:nvSpPr>
        <p:spPr>
          <a:xfrm>
            <a:off x="1468437" y="1407432"/>
            <a:ext cx="9991090" cy="10399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6600" dirty="0">
                <a:solidFill>
                  <a:srgbClr val="333333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Rust</a:t>
            </a:r>
            <a:r>
              <a:rPr lang="zh-CN" altLang="en-US" sz="6600" dirty="0">
                <a:solidFill>
                  <a:srgbClr val="333333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en-US" altLang="zh-CN" sz="6600" dirty="0">
                <a:solidFill>
                  <a:srgbClr val="333333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+</a:t>
            </a:r>
            <a:r>
              <a:rPr lang="zh-CN" altLang="en-US" sz="6600" dirty="0">
                <a:solidFill>
                  <a:srgbClr val="333333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en-US" altLang="zh-CN" sz="6600" dirty="0">
                <a:solidFill>
                  <a:srgbClr val="333333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embedded,</a:t>
            </a:r>
            <a:r>
              <a:rPr lang="zh-CN" altLang="en-US" sz="6600" dirty="0">
                <a:solidFill>
                  <a:srgbClr val="333333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en-US" altLang="zh-CN" sz="6600" dirty="0">
                <a:solidFill>
                  <a:srgbClr val="333333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why?</a:t>
            </a:r>
            <a:endParaRPr lang="zh-CN" altLang="en-US" sz="66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grpSp>
        <p:nvGrpSpPr>
          <p:cNvPr id="13041" name="组合 13041"/>
          <p:cNvGrpSpPr/>
          <p:nvPr/>
        </p:nvGrpSpPr>
        <p:grpSpPr>
          <a:xfrm>
            <a:off x="22631400" y="11302994"/>
            <a:ext cx="457201" cy="1092205"/>
            <a:chOff x="22631400" y="11302994"/>
            <a:chExt cx="457201" cy="1092205"/>
          </a:xfrm>
        </p:grpSpPr>
        <p:pic>
          <p:nvPicPr>
            <p:cNvPr id="913042" name="image 13042"/>
            <p:cNvPicPr>
              <a:picLocks noChangeAspect="1"/>
            </p:cNvPicPr>
            <p:nvPr/>
          </p:nvPicPr>
          <p:blipFill>
            <a:blip r:embed="rId29"/>
            <a:srcRect/>
            <a:stretch>
              <a:fillRect/>
            </a:stretch>
          </p:blipFill>
          <p:spPr>
            <a:xfrm>
              <a:off x="22631400" y="11937998"/>
              <a:ext cx="457201" cy="457201"/>
            </a:xfrm>
            <a:prstGeom prst="rect">
              <a:avLst/>
            </a:prstGeom>
          </p:spPr>
        </p:pic>
        <p:pic>
          <p:nvPicPr>
            <p:cNvPr id="913043" name="image 13043"/>
            <p:cNvPicPr>
              <a:picLocks noChangeAspect="1"/>
            </p:cNvPicPr>
            <p:nvPr/>
          </p:nvPicPr>
          <p:blipFill>
            <a:blip r:embed="rId30"/>
            <a:srcRect/>
            <a:stretch>
              <a:fillRect/>
            </a:stretch>
          </p:blipFill>
          <p:spPr>
            <a:xfrm>
              <a:off x="22631400" y="11302994"/>
              <a:ext cx="457201" cy="457201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16579215" y="526415"/>
            <a:ext cx="6600825" cy="1896110"/>
            <a:chOff x="26109" y="829"/>
            <a:chExt cx="10395" cy="2986"/>
          </a:xfrm>
        </p:grpSpPr>
        <p:pic>
          <p:nvPicPr>
            <p:cNvPr id="4" name="图片 3" descr="咨询公司新员工培训红色商务渐变"/>
            <p:cNvPicPr>
              <a:picLocks noChangeAspect="1"/>
            </p:cNvPicPr>
            <p:nvPr/>
          </p:nvPicPr>
          <p:blipFill>
            <a:blip r:embed="rId31"/>
            <a:srcRect l="55222" b="49637"/>
            <a:stretch>
              <a:fillRect/>
            </a:stretch>
          </p:blipFill>
          <p:spPr>
            <a:xfrm>
              <a:off x="26109" y="829"/>
              <a:ext cx="4720" cy="2986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27570" y="2027"/>
              <a:ext cx="1131" cy="6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27036" y="1468"/>
              <a:ext cx="9468" cy="1452"/>
            </a:xfrm>
            <a:prstGeom prst="rect">
              <a:avLst/>
            </a:prstGeom>
            <a:noFill/>
            <a:effectLst>
              <a:innerShdw blurRad="63500" dist="50800" dir="18900000">
                <a:prstClr val="black">
                  <a:alpha val="100000"/>
                </a:prstClr>
              </a:innerShdw>
            </a:effectLst>
          </p:spPr>
          <p:txBody>
            <a:bodyPr wrap="square" rtlCol="0">
              <a:spAutoFit/>
              <a:scene3d>
                <a:camera prst="obliqueBottomRight"/>
                <a:lightRig rig="threePt" dir="t"/>
              </a:scene3d>
              <a:sp3d contourW="6350">
                <a:contourClr>
                  <a:schemeClr val="bg1">
                    <a:lumMod val="75000"/>
                  </a:schemeClr>
                </a:contourClr>
              </a:sp3d>
            </a:bodyPr>
            <a:lstStyle/>
            <a:p>
              <a:r>
                <a:rPr lang="en-US" altLang="zh-CN" sz="5400" dirty="0">
                  <a:solidFill>
                    <a:srgbClr val="BF4B4B"/>
                  </a:solidFill>
                  <a:effectLst/>
                  <a:latin typeface="Segoe UI Black" panose="020B0A02040204020203" charset="0"/>
                  <a:cs typeface="Segoe UI Black" panose="020B0A02040204020203" charset="0"/>
                </a:rPr>
                <a:t>Rust </a:t>
              </a:r>
              <a:r>
                <a:rPr lang="en-US" altLang="zh-CN" sz="5400" dirty="0">
                  <a:solidFill>
                    <a:srgbClr val="BF4B4B"/>
                  </a:solidFill>
                  <a:effectLst/>
                  <a:latin typeface="Segoe UI Black" panose="020B0A02040204020203" charset="0"/>
                  <a:cs typeface="Segoe UI Black" panose="020B0A02040204020203" charset="0"/>
                  <a:sym typeface="+mn-ea"/>
                </a:rPr>
                <a:t>China Conf</a:t>
              </a:r>
              <a:endParaRPr lang="en-US" altLang="zh-CN" sz="5400" dirty="0">
                <a:solidFill>
                  <a:srgbClr val="BF4B4B"/>
                </a:solidFill>
                <a:effectLst/>
                <a:latin typeface="Segoe UI Black" panose="020B0A02040204020203" charset="0"/>
                <a:cs typeface="Segoe UI Black" panose="020B0A02040204020203" charset="0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DBFE3EA-0DBB-CF06-4E47-C73189E5E163}"/>
              </a:ext>
            </a:extLst>
          </p:cNvPr>
          <p:cNvGrpSpPr/>
          <p:nvPr/>
        </p:nvGrpSpPr>
        <p:grpSpPr>
          <a:xfrm>
            <a:off x="4634255" y="3952866"/>
            <a:ext cx="15115489" cy="7023116"/>
            <a:chOff x="4391076" y="4279878"/>
            <a:chExt cx="15115489" cy="7023116"/>
          </a:xfrm>
        </p:grpSpPr>
        <p:grpSp>
          <p:nvGrpSpPr>
            <p:cNvPr id="13032" name="组合 13032"/>
            <p:cNvGrpSpPr/>
            <p:nvPr>
              <p:custDataLst>
                <p:tags r:id="rId1"/>
              </p:custDataLst>
            </p:nvPr>
          </p:nvGrpSpPr>
          <p:grpSpPr>
            <a:xfrm>
              <a:off x="4391076" y="4339950"/>
              <a:ext cx="7353297" cy="3276600"/>
              <a:chOff x="4584701" y="3632196"/>
              <a:chExt cx="7353297" cy="3276600"/>
            </a:xfrm>
          </p:grpSpPr>
          <p:pic>
            <p:nvPicPr>
              <p:cNvPr id="913033" name="image 13033"/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32"/>
              <a:srcRect/>
              <a:stretch>
                <a:fillRect/>
              </a:stretch>
            </p:blipFill>
            <p:spPr>
              <a:xfrm>
                <a:off x="4584701" y="3632196"/>
                <a:ext cx="7353297" cy="3276600"/>
              </a:xfrm>
              <a:prstGeom prst="rect">
                <a:avLst/>
              </a:prstGeom>
            </p:spPr>
          </p:pic>
          <p:grpSp>
            <p:nvGrpSpPr>
              <p:cNvPr id="13034" name="组合 13034"/>
              <p:cNvGrpSpPr/>
              <p:nvPr/>
            </p:nvGrpSpPr>
            <p:grpSpPr>
              <a:xfrm>
                <a:off x="5219699" y="4368797"/>
                <a:ext cx="1752600" cy="1752600"/>
                <a:chOff x="5219699" y="4368797"/>
                <a:chExt cx="1752600" cy="1752600"/>
              </a:xfrm>
            </p:grpSpPr>
            <p:pic>
              <p:nvPicPr>
                <p:cNvPr id="913035" name="image 13035"/>
                <p:cNvPicPr>
                  <a:picLocks noChangeAspect="1"/>
                </p:cNvPicPr>
                <p:nvPr>
                  <p:custDataLst>
                    <p:tags r:id="rId24"/>
                  </p:custDataLst>
                </p:nvPr>
              </p:nvPicPr>
              <p:blipFill>
                <a:blip r:embed="rId33">
                  <a:alphaModFix amt="80000"/>
                </a:blip>
                <a:srcRect/>
                <a:stretch>
                  <a:fillRect/>
                </a:stretch>
              </p:blipFill>
              <p:spPr>
                <a:xfrm>
                  <a:off x="5219699" y="4368797"/>
                  <a:ext cx="1752600" cy="1752600"/>
                </a:xfrm>
                <a:prstGeom prst="rect">
                  <a:avLst/>
                </a:prstGeom>
              </p:spPr>
            </p:pic>
            <p:pic>
              <p:nvPicPr>
                <p:cNvPr id="913036" name="image 13036"/>
                <p:cNvPicPr>
                  <a:picLocks noChangeAspect="1"/>
                </p:cNvPicPr>
                <p:nvPr>
                  <p:custDataLst>
                    <p:tags r:id="rId25"/>
                  </p:custDataLst>
                </p:nvPr>
              </p:nvPicPr>
              <p:blipFill>
                <a:blip r:embed="rId34"/>
                <a:srcRect/>
                <a:stretch>
                  <a:fillRect/>
                </a:stretch>
              </p:blipFill>
              <p:spPr>
                <a:xfrm>
                  <a:off x="5394959" y="4544059"/>
                  <a:ext cx="1402081" cy="1402077"/>
                </a:xfrm>
                <a:prstGeom prst="rect">
                  <a:avLst/>
                </a:prstGeom>
              </p:spPr>
            </p:pic>
            <p:pic>
              <p:nvPicPr>
                <p:cNvPr id="913037" name="image 13037"/>
                <p:cNvPicPr>
                  <a:picLocks noChangeAspect="1"/>
                </p:cNvPicPr>
                <p:nvPr>
                  <p:custDataLst>
                    <p:tags r:id="rId26"/>
                  </p:custDataLst>
                </p:nvPr>
              </p:nvPicPr>
              <p:blipFill>
                <a:blip r:embed="rId35"/>
                <a:srcRect/>
                <a:stretch>
                  <a:fillRect/>
                </a:stretch>
              </p:blipFill>
              <p:spPr>
                <a:xfrm>
                  <a:off x="5803854" y="4813191"/>
                  <a:ext cx="596920" cy="863797"/>
                </a:xfrm>
                <a:prstGeom prst="rect">
                  <a:avLst/>
                </a:prstGeom>
              </p:spPr>
            </p:pic>
          </p:grpSp>
          <p:grpSp>
            <p:nvGrpSpPr>
              <p:cNvPr id="13038" name="组合 13038"/>
              <p:cNvGrpSpPr/>
              <p:nvPr/>
            </p:nvGrpSpPr>
            <p:grpSpPr>
              <a:xfrm>
                <a:off x="7537211" y="4548640"/>
                <a:ext cx="3937000" cy="1455111"/>
                <a:chOff x="7537211" y="4548640"/>
                <a:chExt cx="3937000" cy="1455111"/>
              </a:xfrm>
            </p:grpSpPr>
            <p:sp>
              <p:nvSpPr>
                <p:cNvPr id="13039" name="Object 13039"/>
                <p:cNvSpPr txBox="1"/>
                <p:nvPr>
                  <p:custDataLst>
                    <p:tags r:id="rId22"/>
                  </p:custDataLst>
                </p:nvPr>
              </p:nvSpPr>
              <p:spPr>
                <a:xfrm>
                  <a:off x="7537211" y="4548640"/>
                  <a:ext cx="3937000" cy="661784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t" anchorCtr="0">
                  <a:spAutoFit/>
                </a:bodyPr>
                <a:lstStyle/>
                <a:p>
                  <a:pPr algn="l">
                    <a:lnSpc>
                      <a:spcPct val="110000"/>
                    </a:lnSpc>
                  </a:pPr>
                  <a:r>
                    <a:rPr lang="en-US" altLang="zh-CN" sz="4200" b="0" i="0" dirty="0">
                      <a:solidFill>
                        <a:srgbClr val="FFFFFF"/>
                      </a:solidFill>
                      <a:latin typeface="Source Han Sans CN" panose="020B0500000000000000" pitchFamily="34" charset="-128"/>
                      <a:ea typeface="Source Han Sans CN" panose="020B0500000000000000" pitchFamily="34" charset="-128"/>
                    </a:rPr>
                    <a:t>Toolchain</a:t>
                  </a:r>
                  <a:endParaRPr lang="zh-CN" altLang="en-US" sz="4200" dirty="0">
                    <a:latin typeface="Source Han Sans CN" panose="020B0500000000000000" pitchFamily="34" charset="-128"/>
                    <a:ea typeface="Source Han Sans CN" panose="020B0500000000000000" pitchFamily="34" charset="-128"/>
                  </a:endParaRPr>
                </a:p>
              </p:txBody>
            </p:sp>
            <p:sp>
              <p:nvSpPr>
                <p:cNvPr id="13040" name="Object 13040"/>
                <p:cNvSpPr txBox="1"/>
                <p:nvPr>
                  <p:custDataLst>
                    <p:tags r:id="rId23"/>
                  </p:custDataLst>
                </p:nvPr>
              </p:nvSpPr>
              <p:spPr>
                <a:xfrm>
                  <a:off x="7537211" y="5516758"/>
                  <a:ext cx="3924300" cy="486993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t" anchorCtr="0">
                  <a:spAutoFit/>
                </a:bodyPr>
                <a:lstStyle/>
                <a:p>
                  <a:pPr algn="l">
                    <a:lnSpc>
                      <a:spcPct val="110000"/>
                    </a:lnSpc>
                  </a:pPr>
                  <a:endParaRPr lang="zh-CN" altLang="en-US" sz="3000" dirty="0"/>
                </a:p>
              </p:txBody>
            </p:sp>
          </p:grpSp>
        </p:grpSp>
        <p:grpSp>
          <p:nvGrpSpPr>
            <p:cNvPr id="3" name="组合 13032">
              <a:extLst>
                <a:ext uri="{FF2B5EF4-FFF2-40B4-BE49-F238E27FC236}">
                  <a16:creationId xmlns:a16="http://schemas.microsoft.com/office/drawing/2014/main" id="{7F1D4AE3-7D38-1B16-3721-63E51971AD39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>
              <a:off x="12153268" y="4279878"/>
              <a:ext cx="7353297" cy="3276600"/>
              <a:chOff x="4584701" y="3632196"/>
              <a:chExt cx="7353297" cy="3276600"/>
            </a:xfrm>
          </p:grpSpPr>
          <p:pic>
            <p:nvPicPr>
              <p:cNvPr id="7" name="image 13033">
                <a:extLst>
                  <a:ext uri="{FF2B5EF4-FFF2-40B4-BE49-F238E27FC236}">
                    <a16:creationId xmlns:a16="http://schemas.microsoft.com/office/drawing/2014/main" id="{FC7F19D3-E933-4B5B-B765-07D1728C5C8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32"/>
              <a:srcRect/>
              <a:stretch>
                <a:fillRect/>
              </a:stretch>
            </p:blipFill>
            <p:spPr>
              <a:xfrm>
                <a:off x="4584701" y="3632196"/>
                <a:ext cx="7353297" cy="3276600"/>
              </a:xfrm>
              <a:prstGeom prst="rect">
                <a:avLst/>
              </a:prstGeom>
            </p:spPr>
          </p:pic>
          <p:grpSp>
            <p:nvGrpSpPr>
              <p:cNvPr id="8" name="组合 13034">
                <a:extLst>
                  <a:ext uri="{FF2B5EF4-FFF2-40B4-BE49-F238E27FC236}">
                    <a16:creationId xmlns:a16="http://schemas.microsoft.com/office/drawing/2014/main" id="{DBA55ECB-3A77-B0DF-DE61-E12DD01FEC1C}"/>
                  </a:ext>
                </a:extLst>
              </p:cNvPr>
              <p:cNvGrpSpPr/>
              <p:nvPr/>
            </p:nvGrpSpPr>
            <p:grpSpPr>
              <a:xfrm>
                <a:off x="5219699" y="4368797"/>
                <a:ext cx="1752600" cy="1752600"/>
                <a:chOff x="5219699" y="4368797"/>
                <a:chExt cx="1752600" cy="1752600"/>
              </a:xfrm>
            </p:grpSpPr>
            <p:pic>
              <p:nvPicPr>
                <p:cNvPr id="12" name="image 13035">
                  <a:extLst>
                    <a:ext uri="{FF2B5EF4-FFF2-40B4-BE49-F238E27FC236}">
                      <a16:creationId xmlns:a16="http://schemas.microsoft.com/office/drawing/2014/main" id="{796E94AF-2C77-90F8-E388-DA71ED54042B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8"/>
                  </p:custDataLst>
                </p:nvPr>
              </p:nvPicPr>
              <p:blipFill>
                <a:blip r:embed="rId33">
                  <a:alphaModFix amt="80000"/>
                </a:blip>
                <a:srcRect/>
                <a:stretch>
                  <a:fillRect/>
                </a:stretch>
              </p:blipFill>
              <p:spPr>
                <a:xfrm>
                  <a:off x="5219699" y="4368797"/>
                  <a:ext cx="1752600" cy="1752600"/>
                </a:xfrm>
                <a:prstGeom prst="rect">
                  <a:avLst/>
                </a:prstGeom>
              </p:spPr>
            </p:pic>
            <p:pic>
              <p:nvPicPr>
                <p:cNvPr id="13" name="image 13036">
                  <a:extLst>
                    <a:ext uri="{FF2B5EF4-FFF2-40B4-BE49-F238E27FC236}">
                      <a16:creationId xmlns:a16="http://schemas.microsoft.com/office/drawing/2014/main" id="{68F21EB8-D0B2-61D7-ABC4-E584BB136A6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9"/>
                  </p:custDataLst>
                </p:nvPr>
              </p:nvPicPr>
              <p:blipFill>
                <a:blip r:embed="rId34"/>
                <a:srcRect/>
                <a:stretch>
                  <a:fillRect/>
                </a:stretch>
              </p:blipFill>
              <p:spPr>
                <a:xfrm>
                  <a:off x="5394959" y="4544059"/>
                  <a:ext cx="1402081" cy="1402077"/>
                </a:xfrm>
                <a:prstGeom prst="rect">
                  <a:avLst/>
                </a:prstGeom>
              </p:spPr>
            </p:pic>
            <p:pic>
              <p:nvPicPr>
                <p:cNvPr id="14" name="image 13037">
                  <a:extLst>
                    <a:ext uri="{FF2B5EF4-FFF2-40B4-BE49-F238E27FC236}">
                      <a16:creationId xmlns:a16="http://schemas.microsoft.com/office/drawing/2014/main" id="{D8E5D037-999B-BC17-4302-4CEB55E4A8C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0"/>
                  </p:custDataLst>
                </p:nvPr>
              </p:nvPicPr>
              <p:blipFill>
                <a:blip r:embed="rId35"/>
                <a:srcRect/>
                <a:stretch>
                  <a:fillRect/>
                </a:stretch>
              </p:blipFill>
              <p:spPr>
                <a:xfrm>
                  <a:off x="5803854" y="4813191"/>
                  <a:ext cx="596920" cy="863797"/>
                </a:xfrm>
                <a:prstGeom prst="rect">
                  <a:avLst/>
                </a:prstGeom>
              </p:spPr>
            </p:pic>
          </p:grpSp>
          <p:grpSp>
            <p:nvGrpSpPr>
              <p:cNvPr id="9" name="组合 13038">
                <a:extLst>
                  <a:ext uri="{FF2B5EF4-FFF2-40B4-BE49-F238E27FC236}">
                    <a16:creationId xmlns:a16="http://schemas.microsoft.com/office/drawing/2014/main" id="{93965DEB-A1B1-7494-86B7-8A22233D2380}"/>
                  </a:ext>
                </a:extLst>
              </p:cNvPr>
              <p:cNvGrpSpPr/>
              <p:nvPr/>
            </p:nvGrpSpPr>
            <p:grpSpPr>
              <a:xfrm>
                <a:off x="7537211" y="4548640"/>
                <a:ext cx="3937000" cy="1436516"/>
                <a:chOff x="7537211" y="4548640"/>
                <a:chExt cx="3937000" cy="1436516"/>
              </a:xfrm>
            </p:grpSpPr>
            <p:sp>
              <p:nvSpPr>
                <p:cNvPr id="10" name="Object 13039">
                  <a:extLst>
                    <a:ext uri="{FF2B5EF4-FFF2-40B4-BE49-F238E27FC236}">
                      <a16:creationId xmlns:a16="http://schemas.microsoft.com/office/drawing/2014/main" id="{0134D8DD-BEF9-DC53-867B-8FB5DE64638A}"/>
                    </a:ext>
                  </a:extLst>
                </p:cNvPr>
                <p:cNvSpPr txBox="1"/>
                <p:nvPr>
                  <p:custDataLst>
                    <p:tags r:id="rId16"/>
                  </p:custDataLst>
                </p:nvPr>
              </p:nvSpPr>
              <p:spPr>
                <a:xfrm>
                  <a:off x="7537211" y="4548640"/>
                  <a:ext cx="3937000" cy="661784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t" anchorCtr="0">
                  <a:spAutoFit/>
                </a:bodyPr>
                <a:lstStyle/>
                <a:p>
                  <a:pPr algn="l">
                    <a:lnSpc>
                      <a:spcPct val="110000"/>
                    </a:lnSpc>
                  </a:pPr>
                  <a:r>
                    <a:rPr lang="en-US" altLang="zh-CN" sz="4200" dirty="0">
                      <a:solidFill>
                        <a:srgbClr val="FFFFFF"/>
                      </a:solidFill>
                      <a:latin typeface="Source Han Sans CN" panose="020B0500000000000000" pitchFamily="34" charset="-128"/>
                      <a:ea typeface="Source Han Sans CN" panose="020B0500000000000000" pitchFamily="34" charset="-128"/>
                    </a:rPr>
                    <a:t>D</a:t>
                  </a:r>
                  <a:r>
                    <a:rPr lang="en-US" altLang="zh-CN" sz="4200" b="0" i="0" dirty="0">
                      <a:solidFill>
                        <a:srgbClr val="FFFFFF"/>
                      </a:solidFill>
                      <a:latin typeface="Source Han Sans CN" panose="020B0500000000000000" pitchFamily="34" charset="-128"/>
                      <a:ea typeface="Source Han Sans CN" panose="020B0500000000000000" pitchFamily="34" charset="-128"/>
                    </a:rPr>
                    <a:t>ev</a:t>
                  </a:r>
                  <a:r>
                    <a:rPr lang="zh-CN" altLang="en-US" sz="4200" b="0" i="0" dirty="0">
                      <a:solidFill>
                        <a:srgbClr val="FFFFFF"/>
                      </a:solidFill>
                      <a:latin typeface="Source Han Sans CN" panose="020B0500000000000000" pitchFamily="34" charset="-128"/>
                      <a:ea typeface="Source Han Sans CN" panose="020B0500000000000000" pitchFamily="34" charset="-128"/>
                    </a:rPr>
                    <a:t> </a:t>
                  </a:r>
                  <a:r>
                    <a:rPr lang="en-US" altLang="zh-CN" sz="4200" b="0" i="0" dirty="0">
                      <a:solidFill>
                        <a:srgbClr val="FFFFFF"/>
                      </a:solidFill>
                      <a:latin typeface="Source Han Sans CN" panose="020B0500000000000000" pitchFamily="34" charset="-128"/>
                      <a:ea typeface="Source Han Sans CN" panose="020B0500000000000000" pitchFamily="34" charset="-128"/>
                    </a:rPr>
                    <a:t>experience</a:t>
                  </a:r>
                  <a:endParaRPr lang="zh-CN" altLang="en-US" sz="4200" dirty="0">
                    <a:latin typeface="Source Han Sans CN" panose="020B0500000000000000" pitchFamily="34" charset="-128"/>
                    <a:ea typeface="Source Han Sans CN" panose="020B0500000000000000" pitchFamily="34" charset="-128"/>
                  </a:endParaRPr>
                </a:p>
              </p:txBody>
            </p:sp>
            <p:sp>
              <p:nvSpPr>
                <p:cNvPr id="11" name="Object 13040">
                  <a:extLst>
                    <a:ext uri="{FF2B5EF4-FFF2-40B4-BE49-F238E27FC236}">
                      <a16:creationId xmlns:a16="http://schemas.microsoft.com/office/drawing/2014/main" id="{0FD40792-450F-6277-F75C-AAC06B3E1359}"/>
                    </a:ext>
                  </a:extLst>
                </p:cNvPr>
                <p:cNvSpPr txBox="1"/>
                <p:nvPr>
                  <p:custDataLst>
                    <p:tags r:id="rId17"/>
                  </p:custDataLst>
                </p:nvPr>
              </p:nvSpPr>
              <p:spPr>
                <a:xfrm>
                  <a:off x="7537211" y="5516758"/>
                  <a:ext cx="3924300" cy="468398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t" anchorCtr="0">
                  <a:spAutoFit/>
                </a:bodyPr>
                <a:lstStyle/>
                <a:p>
                  <a:pPr algn="l">
                    <a:lnSpc>
                      <a:spcPct val="110000"/>
                    </a:lnSpc>
                  </a:pPr>
                  <a:endParaRPr lang="zh-CN" altLang="en-US" sz="3000" dirty="0"/>
                </a:p>
              </p:txBody>
            </p:sp>
          </p:grpSp>
        </p:grpSp>
        <p:grpSp>
          <p:nvGrpSpPr>
            <p:cNvPr id="15" name="组合 13032">
              <a:extLst>
                <a:ext uri="{FF2B5EF4-FFF2-40B4-BE49-F238E27FC236}">
                  <a16:creationId xmlns:a16="http://schemas.microsoft.com/office/drawing/2014/main" id="{2631C074-4549-8107-8AB0-9D192AF39DDE}"/>
                </a:ext>
              </a:extLst>
            </p:cNvPr>
            <p:cNvGrpSpPr/>
            <p:nvPr>
              <p:custDataLst>
                <p:tags r:id="rId3"/>
              </p:custDataLst>
            </p:nvPr>
          </p:nvGrpSpPr>
          <p:grpSpPr>
            <a:xfrm>
              <a:off x="4391076" y="8026394"/>
              <a:ext cx="7353297" cy="3276600"/>
              <a:chOff x="4584701" y="3632196"/>
              <a:chExt cx="7353297" cy="3276600"/>
            </a:xfrm>
          </p:grpSpPr>
          <p:pic>
            <p:nvPicPr>
              <p:cNvPr id="16" name="image 13033">
                <a:extLst>
                  <a:ext uri="{FF2B5EF4-FFF2-40B4-BE49-F238E27FC236}">
                    <a16:creationId xmlns:a16="http://schemas.microsoft.com/office/drawing/2014/main" id="{1CD0B7A4-F213-606E-DC1C-4EFC894B222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32"/>
              <a:srcRect/>
              <a:stretch>
                <a:fillRect/>
              </a:stretch>
            </p:blipFill>
            <p:spPr>
              <a:xfrm>
                <a:off x="4584701" y="3632196"/>
                <a:ext cx="7353297" cy="3276600"/>
              </a:xfrm>
              <a:prstGeom prst="rect">
                <a:avLst/>
              </a:prstGeom>
            </p:spPr>
          </p:pic>
          <p:grpSp>
            <p:nvGrpSpPr>
              <p:cNvPr id="17" name="组合 13034">
                <a:extLst>
                  <a:ext uri="{FF2B5EF4-FFF2-40B4-BE49-F238E27FC236}">
                    <a16:creationId xmlns:a16="http://schemas.microsoft.com/office/drawing/2014/main" id="{5C73188E-0A51-D57D-EB87-6E6F26177C72}"/>
                  </a:ext>
                </a:extLst>
              </p:cNvPr>
              <p:cNvGrpSpPr/>
              <p:nvPr/>
            </p:nvGrpSpPr>
            <p:grpSpPr>
              <a:xfrm>
                <a:off x="5219699" y="4368797"/>
                <a:ext cx="1752600" cy="1752600"/>
                <a:chOff x="5219699" y="4368797"/>
                <a:chExt cx="1752600" cy="1752600"/>
              </a:xfrm>
            </p:grpSpPr>
            <p:pic>
              <p:nvPicPr>
                <p:cNvPr id="21" name="image 13035">
                  <a:extLst>
                    <a:ext uri="{FF2B5EF4-FFF2-40B4-BE49-F238E27FC236}">
                      <a16:creationId xmlns:a16="http://schemas.microsoft.com/office/drawing/2014/main" id="{EDED6BF5-2535-FC54-A8C8-7EE1058EA62C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2"/>
                  </p:custDataLst>
                </p:nvPr>
              </p:nvPicPr>
              <p:blipFill>
                <a:blip r:embed="rId33">
                  <a:alphaModFix amt="80000"/>
                </a:blip>
                <a:srcRect/>
                <a:stretch>
                  <a:fillRect/>
                </a:stretch>
              </p:blipFill>
              <p:spPr>
                <a:xfrm>
                  <a:off x="5219699" y="4368797"/>
                  <a:ext cx="1752600" cy="1752600"/>
                </a:xfrm>
                <a:prstGeom prst="rect">
                  <a:avLst/>
                </a:prstGeom>
              </p:spPr>
            </p:pic>
            <p:pic>
              <p:nvPicPr>
                <p:cNvPr id="22" name="image 13036">
                  <a:extLst>
                    <a:ext uri="{FF2B5EF4-FFF2-40B4-BE49-F238E27FC236}">
                      <a16:creationId xmlns:a16="http://schemas.microsoft.com/office/drawing/2014/main" id="{1F1E9FB3-1E5D-2B9F-C590-522B7AC0C2BA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3"/>
                  </p:custDataLst>
                </p:nvPr>
              </p:nvPicPr>
              <p:blipFill>
                <a:blip r:embed="rId34"/>
                <a:srcRect/>
                <a:stretch>
                  <a:fillRect/>
                </a:stretch>
              </p:blipFill>
              <p:spPr>
                <a:xfrm>
                  <a:off x="5394959" y="4544059"/>
                  <a:ext cx="1402081" cy="1402077"/>
                </a:xfrm>
                <a:prstGeom prst="rect">
                  <a:avLst/>
                </a:prstGeom>
              </p:spPr>
            </p:pic>
            <p:pic>
              <p:nvPicPr>
                <p:cNvPr id="23" name="image 13037">
                  <a:extLst>
                    <a:ext uri="{FF2B5EF4-FFF2-40B4-BE49-F238E27FC236}">
                      <a16:creationId xmlns:a16="http://schemas.microsoft.com/office/drawing/2014/main" id="{4C178C34-4087-CE6D-D579-7134394757CF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4"/>
                  </p:custDataLst>
                </p:nvPr>
              </p:nvPicPr>
              <p:blipFill>
                <a:blip r:embed="rId35"/>
                <a:srcRect/>
                <a:stretch>
                  <a:fillRect/>
                </a:stretch>
              </p:blipFill>
              <p:spPr>
                <a:xfrm>
                  <a:off x="5803854" y="4813191"/>
                  <a:ext cx="596920" cy="863797"/>
                </a:xfrm>
                <a:prstGeom prst="rect">
                  <a:avLst/>
                </a:prstGeom>
              </p:spPr>
            </p:pic>
          </p:grpSp>
          <p:sp>
            <p:nvSpPr>
              <p:cNvPr id="19" name="Object 13039">
                <a:extLst>
                  <a:ext uri="{FF2B5EF4-FFF2-40B4-BE49-F238E27FC236}">
                    <a16:creationId xmlns:a16="http://schemas.microsoft.com/office/drawing/2014/main" id="{1C0CAB7D-EE28-1146-5870-6F956289F777}"/>
                  </a:ext>
                </a:extLst>
              </p:cNvPr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7537211" y="4548640"/>
                <a:ext cx="3937000" cy="661784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zh-CN" sz="4200" dirty="0">
                    <a:solidFill>
                      <a:srgbClr val="FFFFFF"/>
                    </a:solidFill>
                    <a:latin typeface="Source Han Sans CN" panose="020B0500000000000000" pitchFamily="34" charset="-128"/>
                    <a:ea typeface="Source Han Sans CN" panose="020B0500000000000000" pitchFamily="34" charset="-128"/>
                  </a:rPr>
                  <a:t>A</a:t>
                </a:r>
                <a:r>
                  <a:rPr lang="en-US" altLang="zh-CN" sz="4200" b="0" i="0" dirty="0">
                    <a:solidFill>
                      <a:srgbClr val="FFFFFF"/>
                    </a:solidFill>
                    <a:latin typeface="Source Han Sans CN" panose="020B0500000000000000" pitchFamily="34" charset="-128"/>
                    <a:ea typeface="Source Han Sans CN" panose="020B0500000000000000" pitchFamily="34" charset="-128"/>
                  </a:rPr>
                  <a:t>sync</a:t>
                </a:r>
                <a:endParaRPr lang="zh-CN" altLang="en-US" sz="4200" dirty="0">
                  <a:latin typeface="Source Han Sans CN" panose="020B0500000000000000" pitchFamily="34" charset="-128"/>
                  <a:ea typeface="Source Han Sans CN" panose="020B0500000000000000" pitchFamily="34" charset="-128"/>
                </a:endParaRPr>
              </a:p>
            </p:txBody>
          </p:sp>
        </p:grpSp>
        <p:grpSp>
          <p:nvGrpSpPr>
            <p:cNvPr id="24" name="组合 13032">
              <a:extLst>
                <a:ext uri="{FF2B5EF4-FFF2-40B4-BE49-F238E27FC236}">
                  <a16:creationId xmlns:a16="http://schemas.microsoft.com/office/drawing/2014/main" id="{E0237957-C381-7219-61BD-0AA7E9B4153E}"/>
                </a:ext>
              </a:extLst>
            </p:cNvPr>
            <p:cNvGrpSpPr/>
            <p:nvPr>
              <p:custDataLst>
                <p:tags r:id="rId4"/>
              </p:custDataLst>
            </p:nvPr>
          </p:nvGrpSpPr>
          <p:grpSpPr>
            <a:xfrm>
              <a:off x="12153268" y="7966322"/>
              <a:ext cx="7353297" cy="3276600"/>
              <a:chOff x="4584701" y="3632196"/>
              <a:chExt cx="7353297" cy="3276600"/>
            </a:xfrm>
          </p:grpSpPr>
          <p:pic>
            <p:nvPicPr>
              <p:cNvPr id="25" name="image 13033">
                <a:extLst>
                  <a:ext uri="{FF2B5EF4-FFF2-40B4-BE49-F238E27FC236}">
                    <a16:creationId xmlns:a16="http://schemas.microsoft.com/office/drawing/2014/main" id="{4637FD58-7D86-59D1-EC0E-019C8E49585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32"/>
              <a:srcRect/>
              <a:stretch>
                <a:fillRect/>
              </a:stretch>
            </p:blipFill>
            <p:spPr>
              <a:xfrm>
                <a:off x="4584701" y="3632196"/>
                <a:ext cx="7353297" cy="3276600"/>
              </a:xfrm>
              <a:prstGeom prst="rect">
                <a:avLst/>
              </a:prstGeom>
            </p:spPr>
          </p:pic>
          <p:grpSp>
            <p:nvGrpSpPr>
              <p:cNvPr id="26" name="组合 13034">
                <a:extLst>
                  <a:ext uri="{FF2B5EF4-FFF2-40B4-BE49-F238E27FC236}">
                    <a16:creationId xmlns:a16="http://schemas.microsoft.com/office/drawing/2014/main" id="{C1D8C746-3990-ABD8-430B-61262129B1A4}"/>
                  </a:ext>
                </a:extLst>
              </p:cNvPr>
              <p:cNvGrpSpPr/>
              <p:nvPr/>
            </p:nvGrpSpPr>
            <p:grpSpPr>
              <a:xfrm>
                <a:off x="5219699" y="4368797"/>
                <a:ext cx="1752600" cy="1752600"/>
                <a:chOff x="5219699" y="4368797"/>
                <a:chExt cx="1752600" cy="1752600"/>
              </a:xfrm>
            </p:grpSpPr>
            <p:pic>
              <p:nvPicPr>
                <p:cNvPr id="30" name="image 13035">
                  <a:extLst>
                    <a:ext uri="{FF2B5EF4-FFF2-40B4-BE49-F238E27FC236}">
                      <a16:creationId xmlns:a16="http://schemas.microsoft.com/office/drawing/2014/main" id="{0C357E2B-5999-8FA0-9BE2-9CFA29B1AB9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33">
                  <a:alphaModFix amt="80000"/>
                </a:blip>
                <a:srcRect/>
                <a:stretch>
                  <a:fillRect/>
                </a:stretch>
              </p:blipFill>
              <p:spPr>
                <a:xfrm>
                  <a:off x="5219699" y="4368797"/>
                  <a:ext cx="1752600" cy="1752600"/>
                </a:xfrm>
                <a:prstGeom prst="rect">
                  <a:avLst/>
                </a:prstGeom>
              </p:spPr>
            </p:pic>
            <p:pic>
              <p:nvPicPr>
                <p:cNvPr id="31" name="image 13036">
                  <a:extLst>
                    <a:ext uri="{FF2B5EF4-FFF2-40B4-BE49-F238E27FC236}">
                      <a16:creationId xmlns:a16="http://schemas.microsoft.com/office/drawing/2014/main" id="{83DF62A3-3AEE-61AA-235E-C649380B22EE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34"/>
                <a:srcRect/>
                <a:stretch>
                  <a:fillRect/>
                </a:stretch>
              </p:blipFill>
              <p:spPr>
                <a:xfrm>
                  <a:off x="5394959" y="4544059"/>
                  <a:ext cx="1402081" cy="1402077"/>
                </a:xfrm>
                <a:prstGeom prst="rect">
                  <a:avLst/>
                </a:prstGeom>
              </p:spPr>
            </p:pic>
            <p:pic>
              <p:nvPicPr>
                <p:cNvPr id="32" name="image 13037">
                  <a:extLst>
                    <a:ext uri="{FF2B5EF4-FFF2-40B4-BE49-F238E27FC236}">
                      <a16:creationId xmlns:a16="http://schemas.microsoft.com/office/drawing/2014/main" id="{C5CD6C76-36AB-964F-64D4-E3B0056A90E8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35"/>
                <a:srcRect/>
                <a:stretch>
                  <a:fillRect/>
                </a:stretch>
              </p:blipFill>
              <p:spPr>
                <a:xfrm>
                  <a:off x="5803854" y="4813191"/>
                  <a:ext cx="596920" cy="863797"/>
                </a:xfrm>
                <a:prstGeom prst="rect">
                  <a:avLst/>
                </a:prstGeom>
              </p:spPr>
            </p:pic>
          </p:grpSp>
          <p:sp>
            <p:nvSpPr>
              <p:cNvPr id="28" name="Object 13039">
                <a:extLst>
                  <a:ext uri="{FF2B5EF4-FFF2-40B4-BE49-F238E27FC236}">
                    <a16:creationId xmlns:a16="http://schemas.microsoft.com/office/drawing/2014/main" id="{2AFCBC24-181F-6E24-2EF1-DCA7D2833049}"/>
                  </a:ext>
                </a:extLst>
              </p:cNvPr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7537211" y="4548640"/>
                <a:ext cx="3937000" cy="1372748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zh-CN" sz="4200" b="0" i="0" dirty="0">
                    <a:solidFill>
                      <a:srgbClr val="FFFFFF"/>
                    </a:solidFill>
                    <a:latin typeface="Source Han Sans CN" panose="020B0500000000000000" pitchFamily="34" charset="-128"/>
                    <a:ea typeface="Source Han Sans CN" panose="020B0500000000000000" pitchFamily="34" charset="-128"/>
                  </a:rPr>
                  <a:t>High-level</a:t>
                </a:r>
                <a:r>
                  <a:rPr lang="zh-CN" altLang="en-US" sz="4200" b="0" i="0" dirty="0">
                    <a:solidFill>
                      <a:srgbClr val="FFFFFF"/>
                    </a:solidFill>
                    <a:latin typeface="Source Han Sans CN" panose="020B0500000000000000" pitchFamily="34" charset="-128"/>
                    <a:ea typeface="Source Han Sans CN" panose="020B0500000000000000" pitchFamily="34" charset="-128"/>
                  </a:rPr>
                  <a:t> </a:t>
                </a:r>
                <a:r>
                  <a:rPr lang="en-US" altLang="zh-CN" sz="4200" b="0" i="0" dirty="0">
                    <a:solidFill>
                      <a:srgbClr val="FFFFFF"/>
                    </a:solidFill>
                    <a:latin typeface="Source Han Sans CN" panose="020B0500000000000000" pitchFamily="34" charset="-128"/>
                    <a:ea typeface="Source Han Sans CN" panose="020B0500000000000000" pitchFamily="34" charset="-128"/>
                  </a:rPr>
                  <a:t>abstraction</a:t>
                </a:r>
                <a:endParaRPr lang="zh-CN" altLang="en-US" sz="4200" dirty="0">
                  <a:latin typeface="Source Han Sans CN" panose="020B0500000000000000" pitchFamily="34" charset="-128"/>
                  <a:ea typeface="Source Han Sans CN" panose="020B0500000000000000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94599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126"/>
    </mc:Choice>
    <mc:Fallback>
      <p:transition spd="slow" advTm="25412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Object 1304"/>
          <p:cNvSpPr txBox="1"/>
          <p:nvPr/>
        </p:nvSpPr>
        <p:spPr>
          <a:xfrm>
            <a:off x="1468436" y="1407432"/>
            <a:ext cx="14348143" cy="103804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" altLang="zh-CN" sz="6600" dirty="0">
                <a:solidFill>
                  <a:srgbClr val="4D5156"/>
                </a:solidFill>
                <a:latin typeface="Arial" panose="020B0604020202020204" pitchFamily="34" charset="0"/>
              </a:rPr>
              <a:t>P</a:t>
            </a:r>
            <a:r>
              <a:rPr lang="en" altLang="zh-CN" sz="66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aradigm</a:t>
            </a:r>
            <a:r>
              <a:rPr lang="zh-CN" altLang="en-US" sz="66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66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zh-CN" altLang="en-US" sz="66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66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Rust</a:t>
            </a:r>
            <a:r>
              <a:rPr lang="zh-CN" altLang="en-US" sz="66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66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embedded</a:t>
            </a:r>
            <a:r>
              <a:rPr lang="zh-CN" altLang="en-US" sz="66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66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app</a:t>
            </a:r>
            <a:r>
              <a:rPr lang="zh-CN" altLang="en-US" sz="66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66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dev</a:t>
            </a:r>
            <a:endParaRPr lang="zh-CN" altLang="en-US" sz="66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grpSp>
        <p:nvGrpSpPr>
          <p:cNvPr id="13041" name="组合 13041"/>
          <p:cNvGrpSpPr/>
          <p:nvPr/>
        </p:nvGrpSpPr>
        <p:grpSpPr>
          <a:xfrm>
            <a:off x="22631400" y="11302994"/>
            <a:ext cx="457201" cy="1092205"/>
            <a:chOff x="22631400" y="11302994"/>
            <a:chExt cx="457201" cy="1092205"/>
          </a:xfrm>
        </p:grpSpPr>
        <p:pic>
          <p:nvPicPr>
            <p:cNvPr id="913042" name="image 1304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22631400" y="11937998"/>
              <a:ext cx="457201" cy="457201"/>
            </a:xfrm>
            <a:prstGeom prst="rect">
              <a:avLst/>
            </a:prstGeom>
          </p:spPr>
        </p:pic>
        <p:pic>
          <p:nvPicPr>
            <p:cNvPr id="913043" name="image 1304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2631400" y="11302994"/>
              <a:ext cx="457201" cy="457201"/>
            </a:xfrm>
            <a:prstGeom prst="rect">
              <a:avLst/>
            </a:prstGeom>
          </p:spPr>
        </p:pic>
      </p:grpSp>
      <p:sp>
        <p:nvSpPr>
          <p:cNvPr id="5" name="矩形 4"/>
          <p:cNvSpPr/>
          <p:nvPr/>
        </p:nvSpPr>
        <p:spPr>
          <a:xfrm>
            <a:off x="17506950" y="1287145"/>
            <a:ext cx="718185" cy="436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33D46B78-9CE6-9C70-B83F-EE1966E3A62D}"/>
              </a:ext>
            </a:extLst>
          </p:cNvPr>
          <p:cNvGrpSpPr/>
          <p:nvPr/>
        </p:nvGrpSpPr>
        <p:grpSpPr>
          <a:xfrm>
            <a:off x="5635516" y="3539491"/>
            <a:ext cx="13112967" cy="8398507"/>
            <a:chOff x="6984707" y="3855871"/>
            <a:chExt cx="10414586" cy="5912773"/>
          </a:xfrm>
        </p:grpSpPr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7BA7733C-A1F5-16C1-EA3E-389CC68FF8D1}"/>
                </a:ext>
              </a:extLst>
            </p:cNvPr>
            <p:cNvSpPr/>
            <p:nvPr/>
          </p:nvSpPr>
          <p:spPr>
            <a:xfrm>
              <a:off x="6984707" y="8608457"/>
              <a:ext cx="10414586" cy="1160187"/>
            </a:xfrm>
            <a:prstGeom prst="roundRect">
              <a:avLst/>
            </a:prstGeom>
            <a:ln w="508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800" dirty="0">
                  <a:latin typeface="Source Han Sans CN" panose="020B0500000000000000" pitchFamily="34" charset="-128"/>
                  <a:ea typeface="Source Han Sans CN" panose="020B0500000000000000" pitchFamily="34" charset="-128"/>
                </a:rPr>
                <a:t>Common</a:t>
              </a:r>
              <a:r>
                <a:rPr kumimoji="1" lang="zh-CN" altLang="en-US" sz="2800" dirty="0">
                  <a:latin typeface="Source Han Sans CN" panose="020B0500000000000000" pitchFamily="34" charset="-128"/>
                  <a:ea typeface="Source Han Sans CN" panose="020B0500000000000000" pitchFamily="34" charset="-128"/>
                </a:rPr>
                <a:t> </a:t>
              </a:r>
              <a:r>
                <a:rPr kumimoji="1" lang="en-US" altLang="zh-CN" sz="2800" dirty="0">
                  <a:latin typeface="Source Han Sans CN" panose="020B0500000000000000" pitchFamily="34" charset="-128"/>
                  <a:ea typeface="Source Han Sans CN" panose="020B0500000000000000" pitchFamily="34" charset="-128"/>
                </a:rPr>
                <a:t>peripherals,</a:t>
              </a:r>
              <a:r>
                <a:rPr kumimoji="1" lang="zh-CN" altLang="en-US" sz="2800" dirty="0">
                  <a:latin typeface="Source Han Sans CN" panose="020B0500000000000000" pitchFamily="34" charset="-128"/>
                  <a:ea typeface="Source Han Sans CN" panose="020B0500000000000000" pitchFamily="34" charset="-128"/>
                </a:rPr>
                <a:t> </a:t>
              </a:r>
              <a:r>
                <a:rPr kumimoji="1" lang="en-US" altLang="zh-CN" sz="2800" dirty="0">
                  <a:latin typeface="Source Han Sans CN" panose="020B0500000000000000" pitchFamily="34" charset="-128"/>
                  <a:ea typeface="Source Han Sans CN" panose="020B0500000000000000" pitchFamily="34" charset="-128"/>
                </a:rPr>
                <a:t>protocols</a:t>
              </a:r>
              <a:endParaRPr kumimoji="1" lang="zh-CN" altLang="en-US" sz="2800" dirty="0"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  <p:sp>
          <p:nvSpPr>
            <p:cNvPr id="41" name="圆角矩形 40">
              <a:extLst>
                <a:ext uri="{FF2B5EF4-FFF2-40B4-BE49-F238E27FC236}">
                  <a16:creationId xmlns:a16="http://schemas.microsoft.com/office/drawing/2014/main" id="{9D004B50-6823-11B7-581B-67A3E741686A}"/>
                </a:ext>
              </a:extLst>
            </p:cNvPr>
            <p:cNvSpPr/>
            <p:nvPr/>
          </p:nvSpPr>
          <p:spPr>
            <a:xfrm>
              <a:off x="6984707" y="7026365"/>
              <a:ext cx="10414586" cy="1160187"/>
            </a:xfrm>
            <a:prstGeom prst="roundRect">
              <a:avLst/>
            </a:prstGeom>
            <a:ln w="508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800" dirty="0">
                  <a:latin typeface="Source Han Sans CN" panose="020B0500000000000000" pitchFamily="34" charset="-128"/>
                  <a:ea typeface="Source Han Sans CN" panose="020B0500000000000000" pitchFamily="34" charset="-128"/>
                </a:rPr>
                <a:t>embedded-</a:t>
              </a:r>
              <a:r>
                <a:rPr kumimoji="1" lang="en-US" altLang="zh-CN" sz="2800" dirty="0" err="1">
                  <a:latin typeface="Source Han Sans CN" panose="020B0500000000000000" pitchFamily="34" charset="-128"/>
                  <a:ea typeface="Source Han Sans CN" panose="020B0500000000000000" pitchFamily="34" charset="-128"/>
                </a:rPr>
                <a:t>hal</a:t>
              </a:r>
              <a:endParaRPr kumimoji="1" lang="zh-CN" altLang="en-US" sz="2800" dirty="0"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  <p:sp>
          <p:nvSpPr>
            <p:cNvPr id="42" name="圆角矩形 41">
              <a:extLst>
                <a:ext uri="{FF2B5EF4-FFF2-40B4-BE49-F238E27FC236}">
                  <a16:creationId xmlns:a16="http://schemas.microsoft.com/office/drawing/2014/main" id="{A3BD5D1F-F35A-8400-9723-A77B737C09C1}"/>
                </a:ext>
              </a:extLst>
            </p:cNvPr>
            <p:cNvSpPr/>
            <p:nvPr/>
          </p:nvSpPr>
          <p:spPr>
            <a:xfrm>
              <a:off x="6984707" y="5444273"/>
              <a:ext cx="4956281" cy="1160187"/>
            </a:xfrm>
            <a:prstGeom prst="roundRect">
              <a:avLst/>
            </a:prstGeom>
            <a:ln w="508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800" dirty="0">
                  <a:latin typeface="Source Han Sans CN" panose="020B0500000000000000" pitchFamily="34" charset="-128"/>
                  <a:ea typeface="Source Han Sans CN" panose="020B0500000000000000" pitchFamily="34" charset="-128"/>
                </a:rPr>
                <a:t>HAL</a:t>
              </a:r>
              <a:r>
                <a:rPr kumimoji="1" lang="zh-CN" altLang="en-US" sz="2800" dirty="0">
                  <a:latin typeface="Source Han Sans CN" panose="020B0500000000000000" pitchFamily="34" charset="-128"/>
                  <a:ea typeface="Source Han Sans CN" panose="020B0500000000000000" pitchFamily="34" charset="-128"/>
                </a:rPr>
                <a:t> </a:t>
              </a:r>
              <a:r>
                <a:rPr kumimoji="1" lang="en-US" altLang="zh-CN" sz="2800" dirty="0">
                  <a:latin typeface="Source Han Sans CN" panose="020B0500000000000000" pitchFamily="34" charset="-128"/>
                  <a:ea typeface="Source Han Sans CN" panose="020B0500000000000000" pitchFamily="34" charset="-128"/>
                </a:rPr>
                <a:t>for</a:t>
              </a:r>
              <a:r>
                <a:rPr kumimoji="1" lang="zh-CN" altLang="en-US" sz="2800" dirty="0">
                  <a:latin typeface="Source Han Sans CN" panose="020B0500000000000000" pitchFamily="34" charset="-128"/>
                  <a:ea typeface="Source Han Sans CN" panose="020B0500000000000000" pitchFamily="34" charset="-128"/>
                </a:rPr>
                <a:t> </a:t>
              </a:r>
              <a:r>
                <a:rPr kumimoji="1" lang="en-US" altLang="zh-CN" sz="2800" dirty="0">
                  <a:latin typeface="Source Han Sans CN" panose="020B0500000000000000" pitchFamily="34" charset="-128"/>
                  <a:ea typeface="Source Han Sans CN" panose="020B0500000000000000" pitchFamily="34" charset="-128"/>
                </a:rPr>
                <a:t>MCU</a:t>
              </a:r>
              <a:endParaRPr kumimoji="1" lang="zh-CN" altLang="en-US" sz="2800" dirty="0"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  <p:sp>
          <p:nvSpPr>
            <p:cNvPr id="43" name="圆角矩形 42">
              <a:extLst>
                <a:ext uri="{FF2B5EF4-FFF2-40B4-BE49-F238E27FC236}">
                  <a16:creationId xmlns:a16="http://schemas.microsoft.com/office/drawing/2014/main" id="{2EC8FB46-BF01-E088-590E-8E03EC18304B}"/>
                </a:ext>
              </a:extLst>
            </p:cNvPr>
            <p:cNvSpPr/>
            <p:nvPr/>
          </p:nvSpPr>
          <p:spPr>
            <a:xfrm>
              <a:off x="12443012" y="5444273"/>
              <a:ext cx="4956281" cy="1160187"/>
            </a:xfrm>
            <a:prstGeom prst="roundRect">
              <a:avLst/>
            </a:prstGeom>
            <a:ln w="508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800" dirty="0">
                  <a:latin typeface="Source Han Sans CN" panose="020B0500000000000000" pitchFamily="34" charset="-128"/>
                  <a:ea typeface="Source Han Sans CN" panose="020B0500000000000000" pitchFamily="34" charset="-128"/>
                </a:rPr>
                <a:t>platform</a:t>
              </a:r>
              <a:r>
                <a:rPr kumimoji="1" lang="zh-CN" altLang="en-US" sz="2800" dirty="0">
                  <a:latin typeface="Source Han Sans CN" panose="020B0500000000000000" pitchFamily="34" charset="-128"/>
                  <a:ea typeface="Source Han Sans CN" panose="020B0500000000000000" pitchFamily="34" charset="-128"/>
                </a:rPr>
                <a:t> </a:t>
              </a:r>
              <a:r>
                <a:rPr kumimoji="1" lang="en-US" altLang="zh-CN" sz="2800" dirty="0">
                  <a:latin typeface="Source Han Sans CN" panose="020B0500000000000000" pitchFamily="34" charset="-128"/>
                  <a:ea typeface="Source Han Sans CN" panose="020B0500000000000000" pitchFamily="34" charset="-128"/>
                </a:rPr>
                <a:t>agnostic</a:t>
              </a:r>
              <a:r>
                <a:rPr kumimoji="1" lang="zh-CN" altLang="en-US" sz="2800" dirty="0">
                  <a:latin typeface="Source Han Sans CN" panose="020B0500000000000000" pitchFamily="34" charset="-128"/>
                  <a:ea typeface="Source Han Sans CN" panose="020B0500000000000000" pitchFamily="34" charset="-128"/>
                </a:rPr>
                <a:t> </a:t>
              </a:r>
              <a:r>
                <a:rPr kumimoji="1" lang="en-US" altLang="zh-CN" sz="2800" dirty="0">
                  <a:latin typeface="Source Han Sans CN" panose="020B0500000000000000" pitchFamily="34" charset="-128"/>
                  <a:ea typeface="Source Han Sans CN" panose="020B0500000000000000" pitchFamily="34" charset="-128"/>
                </a:rPr>
                <a:t>driver</a:t>
              </a:r>
              <a:endParaRPr kumimoji="1" lang="zh-CN" altLang="en-US" sz="2800" dirty="0"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  <p:sp>
          <p:nvSpPr>
            <p:cNvPr id="44" name="圆角矩形 43">
              <a:extLst>
                <a:ext uri="{FF2B5EF4-FFF2-40B4-BE49-F238E27FC236}">
                  <a16:creationId xmlns:a16="http://schemas.microsoft.com/office/drawing/2014/main" id="{C30016AC-20DC-5DEF-7B47-4D1225C809E5}"/>
                </a:ext>
              </a:extLst>
            </p:cNvPr>
            <p:cNvSpPr/>
            <p:nvPr/>
          </p:nvSpPr>
          <p:spPr>
            <a:xfrm>
              <a:off x="6984707" y="3855871"/>
              <a:ext cx="10414586" cy="1160187"/>
            </a:xfrm>
            <a:prstGeom prst="roundRect">
              <a:avLst/>
            </a:prstGeom>
            <a:ln w="508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800" dirty="0">
                  <a:latin typeface="Source Han Sans CN" panose="020B0500000000000000" pitchFamily="34" charset="-128"/>
                  <a:ea typeface="Source Han Sans CN" panose="020B0500000000000000" pitchFamily="34" charset="-128"/>
                </a:rPr>
                <a:t>APP</a:t>
              </a:r>
              <a:endParaRPr kumimoji="1" lang="zh-CN" altLang="en-US" sz="2800" dirty="0">
                <a:latin typeface="Source Han Sans CN" panose="020B0500000000000000" pitchFamily="34" charset="-128"/>
                <a:ea typeface="Source Han Sans CN" panose="020B0500000000000000" pitchFamily="34" charset="-128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A8E3E5FB-D0C7-F330-DD79-0E7DC420BC8E}"/>
              </a:ext>
            </a:extLst>
          </p:cNvPr>
          <p:cNvGrpSpPr/>
          <p:nvPr/>
        </p:nvGrpSpPr>
        <p:grpSpPr>
          <a:xfrm>
            <a:off x="16579215" y="526415"/>
            <a:ext cx="6600825" cy="1896110"/>
            <a:chOff x="26109" y="829"/>
            <a:chExt cx="10395" cy="2986"/>
          </a:xfrm>
        </p:grpSpPr>
        <p:pic>
          <p:nvPicPr>
            <p:cNvPr id="52" name="图片 51" descr="咨询公司新员工培训红色商务渐变">
              <a:extLst>
                <a:ext uri="{FF2B5EF4-FFF2-40B4-BE49-F238E27FC236}">
                  <a16:creationId xmlns:a16="http://schemas.microsoft.com/office/drawing/2014/main" id="{C4F470A9-720D-19DC-DE83-BDD9C68D2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5222" b="49637"/>
            <a:stretch>
              <a:fillRect/>
            </a:stretch>
          </p:blipFill>
          <p:spPr>
            <a:xfrm>
              <a:off x="26109" y="829"/>
              <a:ext cx="4720" cy="2986"/>
            </a:xfrm>
            <a:prstGeom prst="rect">
              <a:avLst/>
            </a:prstGeom>
          </p:spPr>
        </p:pic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5748F514-868D-164D-451E-74DC6F00F558}"/>
                </a:ext>
              </a:extLst>
            </p:cNvPr>
            <p:cNvSpPr/>
            <p:nvPr/>
          </p:nvSpPr>
          <p:spPr>
            <a:xfrm>
              <a:off x="27570" y="2027"/>
              <a:ext cx="1131" cy="6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0D3896F5-6D9F-656D-B81F-B3519007EF7B}"/>
                </a:ext>
              </a:extLst>
            </p:cNvPr>
            <p:cNvSpPr txBox="1"/>
            <p:nvPr/>
          </p:nvSpPr>
          <p:spPr>
            <a:xfrm>
              <a:off x="27036" y="1468"/>
              <a:ext cx="9468" cy="1452"/>
            </a:xfrm>
            <a:prstGeom prst="rect">
              <a:avLst/>
            </a:prstGeom>
            <a:noFill/>
            <a:effectLst>
              <a:innerShdw blurRad="63500" dist="50800" dir="18900000">
                <a:prstClr val="black">
                  <a:alpha val="100000"/>
                </a:prstClr>
              </a:innerShdw>
            </a:effectLst>
          </p:spPr>
          <p:txBody>
            <a:bodyPr wrap="square" rtlCol="0">
              <a:spAutoFit/>
              <a:scene3d>
                <a:camera prst="obliqueBottomRight"/>
                <a:lightRig rig="threePt" dir="t"/>
              </a:scene3d>
              <a:sp3d contourW="6350">
                <a:contourClr>
                  <a:schemeClr val="bg1">
                    <a:lumMod val="75000"/>
                  </a:schemeClr>
                </a:contourClr>
              </a:sp3d>
            </a:bodyPr>
            <a:lstStyle/>
            <a:p>
              <a:r>
                <a:rPr lang="en-US" altLang="zh-CN" sz="5400" dirty="0">
                  <a:solidFill>
                    <a:srgbClr val="BF4B4B"/>
                  </a:solidFill>
                  <a:effectLst/>
                  <a:latin typeface="Segoe UI Black" panose="020B0A02040204020203" charset="0"/>
                  <a:cs typeface="Segoe UI Black" panose="020B0A02040204020203" charset="0"/>
                </a:rPr>
                <a:t>Rust </a:t>
              </a:r>
              <a:r>
                <a:rPr lang="en-US" altLang="zh-CN" sz="5400" dirty="0">
                  <a:solidFill>
                    <a:srgbClr val="BF4B4B"/>
                  </a:solidFill>
                  <a:effectLst/>
                  <a:latin typeface="Segoe UI Black" panose="020B0A02040204020203" charset="0"/>
                  <a:cs typeface="Segoe UI Black" panose="020B0A02040204020203" charset="0"/>
                  <a:sym typeface="+mn-ea"/>
                </a:rPr>
                <a:t>China Conf</a:t>
              </a:r>
              <a:endParaRPr lang="en-US" altLang="zh-CN" sz="5400" dirty="0">
                <a:solidFill>
                  <a:srgbClr val="BF4B4B"/>
                </a:solidFill>
                <a:effectLst/>
                <a:latin typeface="Segoe UI Black" panose="020B0A02040204020203" charset="0"/>
                <a:cs typeface="Segoe UI Black" panose="020B0A02040204020203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1175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005"/>
    </mc:Choice>
    <mc:Fallback>
      <p:transition spd="slow" advTm="13100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Object 1304"/>
          <p:cNvSpPr txBox="1"/>
          <p:nvPr/>
        </p:nvSpPr>
        <p:spPr>
          <a:xfrm>
            <a:off x="1468437" y="1407432"/>
            <a:ext cx="9991090" cy="10399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Async</a:t>
            </a:r>
            <a:r>
              <a:rPr lang="zh-CN" altLang="en-US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en-US" altLang="zh-CN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Rust</a:t>
            </a:r>
            <a:endParaRPr lang="zh-CN" altLang="en-US" sz="66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grpSp>
        <p:nvGrpSpPr>
          <p:cNvPr id="13041" name="组合 13041"/>
          <p:cNvGrpSpPr/>
          <p:nvPr/>
        </p:nvGrpSpPr>
        <p:grpSpPr>
          <a:xfrm>
            <a:off x="22631400" y="11302994"/>
            <a:ext cx="457201" cy="1092205"/>
            <a:chOff x="22631400" y="11302994"/>
            <a:chExt cx="457201" cy="1092205"/>
          </a:xfrm>
        </p:grpSpPr>
        <p:pic>
          <p:nvPicPr>
            <p:cNvPr id="913042" name="image 1304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2631400" y="11937998"/>
              <a:ext cx="457201" cy="457201"/>
            </a:xfrm>
            <a:prstGeom prst="rect">
              <a:avLst/>
            </a:prstGeom>
          </p:spPr>
        </p:pic>
        <p:pic>
          <p:nvPicPr>
            <p:cNvPr id="913043" name="image 1304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2631400" y="11302994"/>
              <a:ext cx="457201" cy="457201"/>
            </a:xfrm>
            <a:prstGeom prst="rect">
              <a:avLst/>
            </a:prstGeom>
          </p:spPr>
        </p:pic>
      </p:grpSp>
      <p:sp>
        <p:nvSpPr>
          <p:cNvPr id="5" name="矩形 4"/>
          <p:cNvSpPr/>
          <p:nvPr/>
        </p:nvSpPr>
        <p:spPr>
          <a:xfrm>
            <a:off x="17506950" y="1287145"/>
            <a:ext cx="718185" cy="436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A8E3E5FB-D0C7-F330-DD79-0E7DC420BC8E}"/>
              </a:ext>
            </a:extLst>
          </p:cNvPr>
          <p:cNvGrpSpPr/>
          <p:nvPr/>
        </p:nvGrpSpPr>
        <p:grpSpPr>
          <a:xfrm>
            <a:off x="16579215" y="526415"/>
            <a:ext cx="6600825" cy="1896110"/>
            <a:chOff x="26109" y="829"/>
            <a:chExt cx="10395" cy="2986"/>
          </a:xfrm>
        </p:grpSpPr>
        <p:pic>
          <p:nvPicPr>
            <p:cNvPr id="52" name="图片 51" descr="咨询公司新员工培训红色商务渐变">
              <a:extLst>
                <a:ext uri="{FF2B5EF4-FFF2-40B4-BE49-F238E27FC236}">
                  <a16:creationId xmlns:a16="http://schemas.microsoft.com/office/drawing/2014/main" id="{C4F470A9-720D-19DC-DE83-BDD9C68D2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55222" b="49637"/>
            <a:stretch>
              <a:fillRect/>
            </a:stretch>
          </p:blipFill>
          <p:spPr>
            <a:xfrm>
              <a:off x="26109" y="829"/>
              <a:ext cx="4720" cy="2986"/>
            </a:xfrm>
            <a:prstGeom prst="rect">
              <a:avLst/>
            </a:prstGeom>
          </p:spPr>
        </p:pic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5748F514-868D-164D-451E-74DC6F00F558}"/>
                </a:ext>
              </a:extLst>
            </p:cNvPr>
            <p:cNvSpPr/>
            <p:nvPr/>
          </p:nvSpPr>
          <p:spPr>
            <a:xfrm>
              <a:off x="27570" y="2027"/>
              <a:ext cx="1131" cy="6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0D3896F5-6D9F-656D-B81F-B3519007EF7B}"/>
                </a:ext>
              </a:extLst>
            </p:cNvPr>
            <p:cNvSpPr txBox="1"/>
            <p:nvPr/>
          </p:nvSpPr>
          <p:spPr>
            <a:xfrm>
              <a:off x="27036" y="1468"/>
              <a:ext cx="9468" cy="1452"/>
            </a:xfrm>
            <a:prstGeom prst="rect">
              <a:avLst/>
            </a:prstGeom>
            <a:noFill/>
            <a:effectLst>
              <a:innerShdw blurRad="63500" dist="50800" dir="18900000">
                <a:prstClr val="black">
                  <a:alpha val="100000"/>
                </a:prstClr>
              </a:innerShdw>
            </a:effectLst>
          </p:spPr>
          <p:txBody>
            <a:bodyPr wrap="square" rtlCol="0">
              <a:spAutoFit/>
              <a:scene3d>
                <a:camera prst="obliqueBottomRight"/>
                <a:lightRig rig="threePt" dir="t"/>
              </a:scene3d>
              <a:sp3d contourW="6350">
                <a:contourClr>
                  <a:schemeClr val="bg1">
                    <a:lumMod val="75000"/>
                  </a:schemeClr>
                </a:contourClr>
              </a:sp3d>
            </a:bodyPr>
            <a:lstStyle/>
            <a:p>
              <a:r>
                <a:rPr lang="en-US" altLang="zh-CN" sz="5400" dirty="0">
                  <a:solidFill>
                    <a:srgbClr val="BF4B4B"/>
                  </a:solidFill>
                  <a:effectLst/>
                  <a:latin typeface="Segoe UI Black" panose="020B0A02040204020203" charset="0"/>
                  <a:cs typeface="Segoe UI Black" panose="020B0A02040204020203" charset="0"/>
                </a:rPr>
                <a:t>Rust </a:t>
              </a:r>
              <a:r>
                <a:rPr lang="en-US" altLang="zh-CN" sz="5400" dirty="0">
                  <a:solidFill>
                    <a:srgbClr val="BF4B4B"/>
                  </a:solidFill>
                  <a:effectLst/>
                  <a:latin typeface="Segoe UI Black" panose="020B0A02040204020203" charset="0"/>
                  <a:cs typeface="Segoe UI Black" panose="020B0A02040204020203" charset="0"/>
                  <a:sym typeface="+mn-ea"/>
                </a:rPr>
                <a:t>China Conf</a:t>
              </a:r>
              <a:endParaRPr lang="en-US" altLang="zh-CN" sz="5400" dirty="0">
                <a:solidFill>
                  <a:srgbClr val="BF4B4B"/>
                </a:solidFill>
                <a:effectLst/>
                <a:latin typeface="Segoe UI Black" panose="020B0A02040204020203" charset="0"/>
                <a:cs typeface="Segoe UI Black" panose="020B0A02040204020203" charset="0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5AFE40C-E8E3-E8D4-D1A3-DF00BA45CF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6865" y="2828290"/>
            <a:ext cx="14633330" cy="872681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81CABE6-D2D6-1593-2F63-A965A69E9B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3805" y="3823512"/>
            <a:ext cx="14633330" cy="862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59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232"/>
    </mc:Choice>
    <mc:Fallback>
      <p:transition spd="slow" advTm="2723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7151">
                <a:alpha val="100000"/>
              </a:srgbClr>
            </a:gs>
            <a:gs pos="100000">
              <a:srgbClr val="FA324C">
                <a:alpha val="100000"/>
              </a:srgb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010" name="image 5010"/>
          <p:cNvPicPr>
            <a:picLocks noChangeAspect="1"/>
          </p:cNvPicPr>
          <p:nvPr/>
        </p:nvPicPr>
        <p:blipFill>
          <a:blip r:embed="rId2">
            <a:alphaModFix amt="10196"/>
          </a:blip>
          <a:srcRect/>
          <a:stretch>
            <a:fillRect/>
          </a:stretch>
        </p:blipFill>
        <p:spPr>
          <a:xfrm>
            <a:off x="3361347" y="2197"/>
            <a:ext cx="21018864" cy="13716368"/>
          </a:xfrm>
          <a:prstGeom prst="rect">
            <a:avLst/>
          </a:prstGeom>
        </p:spPr>
      </p:pic>
      <p:pic>
        <p:nvPicPr>
          <p:cNvPr id="9501" name="image 501"/>
          <p:cNvPicPr>
            <a:picLocks noChangeAspect="1"/>
          </p:cNvPicPr>
          <p:nvPr/>
        </p:nvPicPr>
        <p:blipFill>
          <a:blip r:embed="rId3">
            <a:alphaModFix amt="50196"/>
          </a:blip>
          <a:srcRect/>
          <a:stretch>
            <a:fillRect/>
          </a:stretch>
        </p:blipFill>
        <p:spPr>
          <a:xfrm>
            <a:off x="1473199" y="11226799"/>
            <a:ext cx="1727201" cy="1346197"/>
          </a:xfrm>
          <a:prstGeom prst="rect">
            <a:avLst/>
          </a:prstGeom>
        </p:spPr>
      </p:pic>
      <p:grpSp>
        <p:nvGrpSpPr>
          <p:cNvPr id="502" name="组合 502"/>
          <p:cNvGrpSpPr/>
          <p:nvPr/>
        </p:nvGrpSpPr>
        <p:grpSpPr>
          <a:xfrm>
            <a:off x="22631399" y="11302997"/>
            <a:ext cx="457201" cy="1092205"/>
            <a:chOff x="22631399" y="11302997"/>
            <a:chExt cx="457201" cy="1092205"/>
          </a:xfrm>
        </p:grpSpPr>
        <p:pic>
          <p:nvPicPr>
            <p:cNvPr id="9503" name="image 50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2631399" y="11938001"/>
              <a:ext cx="457201" cy="457201"/>
            </a:xfrm>
            <a:prstGeom prst="rect">
              <a:avLst/>
            </a:prstGeom>
          </p:spPr>
        </p:pic>
        <p:pic>
          <p:nvPicPr>
            <p:cNvPr id="9504" name="image 504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22631399" y="11302997"/>
              <a:ext cx="457201" cy="457201"/>
            </a:xfrm>
            <a:prstGeom prst="rect">
              <a:avLst/>
            </a:prstGeom>
          </p:spPr>
        </p:pic>
      </p:grpSp>
      <p:sp>
        <p:nvSpPr>
          <p:cNvPr id="505" name="Object 505"/>
          <p:cNvSpPr txBox="1"/>
          <p:nvPr/>
        </p:nvSpPr>
        <p:spPr>
          <a:xfrm>
            <a:off x="10637858" y="7198096"/>
            <a:ext cx="12315211" cy="7302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just">
              <a:lnSpc>
                <a:spcPct val="122000"/>
              </a:lnSpc>
            </a:pPr>
            <a:r>
              <a:rPr lang="en-US" altLang="zh-CN" sz="4260" dirty="0">
                <a:solidFill>
                  <a:srgbClr val="FDFDFD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A</a:t>
            </a:r>
            <a:r>
              <a:rPr lang="zh-CN" altLang="en-US" sz="4260" dirty="0">
                <a:solidFill>
                  <a:srgbClr val="FDFDFD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en-US" altLang="zh-CN" sz="4260" dirty="0">
                <a:solidFill>
                  <a:srgbClr val="FDFDFD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feature-rich</a:t>
            </a:r>
            <a:r>
              <a:rPr lang="zh-CN" altLang="en-US" sz="4260" dirty="0">
                <a:solidFill>
                  <a:srgbClr val="FDFDFD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en-US" altLang="zh-CN" sz="4260" dirty="0">
                <a:solidFill>
                  <a:srgbClr val="FDFDFD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keyboard</a:t>
            </a:r>
            <a:r>
              <a:rPr lang="zh-CN" altLang="en-US" sz="4260" dirty="0">
                <a:solidFill>
                  <a:srgbClr val="FDFDFD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en-US" altLang="zh-CN" sz="4260" dirty="0">
                <a:solidFill>
                  <a:srgbClr val="FDFDFD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firmware</a:t>
            </a:r>
            <a:r>
              <a:rPr lang="zh-CN" altLang="en-US" sz="4260" dirty="0">
                <a:solidFill>
                  <a:srgbClr val="FDFDFD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en-US" altLang="zh-CN" sz="4260" dirty="0">
                <a:solidFill>
                  <a:srgbClr val="FDFDFD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written</a:t>
            </a:r>
            <a:r>
              <a:rPr lang="zh-CN" altLang="en-US" sz="4260" dirty="0">
                <a:solidFill>
                  <a:srgbClr val="FDFDFD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en-US" altLang="zh-CN" sz="4260" dirty="0">
                <a:solidFill>
                  <a:srgbClr val="FDFDFD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in</a:t>
            </a:r>
            <a:r>
              <a:rPr lang="zh-CN" altLang="en-US" sz="4260" dirty="0">
                <a:solidFill>
                  <a:srgbClr val="FDFDFD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en-US" altLang="zh-CN" sz="4260" dirty="0">
                <a:solidFill>
                  <a:srgbClr val="FDFDFD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Rust</a:t>
            </a:r>
            <a:endParaRPr lang="zh-CN" altLang="en-US" sz="426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pic>
        <p:nvPicPr>
          <p:cNvPr id="9506" name="image 50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651999" y="4394202"/>
            <a:ext cx="135529" cy="5285613"/>
          </a:xfrm>
          <a:prstGeom prst="rect">
            <a:avLst/>
          </a:prstGeom>
        </p:spPr>
      </p:pic>
      <p:sp>
        <p:nvSpPr>
          <p:cNvPr id="507" name="Object 507"/>
          <p:cNvSpPr txBox="1"/>
          <p:nvPr/>
        </p:nvSpPr>
        <p:spPr>
          <a:xfrm>
            <a:off x="-655951" y="3456452"/>
            <a:ext cx="9766300" cy="60325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zh-CN" sz="47500" b="0" i="0" spc="1000" dirty="0">
                <a:solidFill>
                  <a:srgbClr val="FFFFFF"/>
                </a:solidFill>
                <a:latin typeface="Anton-Regular" panose="00000500000000000000"/>
                <a:ea typeface="Anton-Regular" panose="00000500000000000000"/>
              </a:rPr>
              <a:t>02</a:t>
            </a:r>
            <a:endParaRPr lang="zh-CN" altLang="en-US" sz="47500"/>
          </a:p>
        </p:txBody>
      </p:sp>
      <p:pic>
        <p:nvPicPr>
          <p:cNvPr id="9508" name="image 50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732442" y="8492846"/>
            <a:ext cx="3450147" cy="513847"/>
          </a:xfrm>
          <a:prstGeom prst="rect">
            <a:avLst/>
          </a:prstGeom>
        </p:spPr>
      </p:pic>
      <p:sp>
        <p:nvSpPr>
          <p:cNvPr id="509" name="Object 509"/>
          <p:cNvSpPr txBox="1"/>
          <p:nvPr/>
        </p:nvSpPr>
        <p:spPr>
          <a:xfrm>
            <a:off x="10495868" y="4478084"/>
            <a:ext cx="13792200" cy="245804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15600" b="1" dirty="0">
                <a:solidFill>
                  <a:srgbClr val="FDFDFD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RMK</a:t>
            </a:r>
            <a:endParaRPr lang="zh-CN" altLang="en-US" sz="156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pic>
        <p:nvPicPr>
          <p:cNvPr id="95011" name="image 5011"/>
          <p:cNvPicPr>
            <a:picLocks noChangeAspect="1"/>
          </p:cNvPicPr>
          <p:nvPr/>
        </p:nvPicPr>
        <p:blipFill>
          <a:blip r:embed="rId8">
            <a:alphaModFix amt="64000"/>
          </a:blip>
          <a:srcRect/>
          <a:stretch>
            <a:fillRect/>
          </a:stretch>
        </p:blipFill>
        <p:spPr>
          <a:xfrm>
            <a:off x="-4080221" y="-2483050"/>
            <a:ext cx="7701512" cy="7766779"/>
          </a:xfrm>
          <a:prstGeom prst="rect">
            <a:avLst/>
          </a:prstGeom>
        </p:spPr>
      </p:pic>
      <p:pic>
        <p:nvPicPr>
          <p:cNvPr id="95012" name="image 5012"/>
          <p:cNvPicPr>
            <a:picLocks noChangeAspect="1"/>
          </p:cNvPicPr>
          <p:nvPr/>
        </p:nvPicPr>
        <p:blipFill>
          <a:blip r:embed="rId8">
            <a:alphaModFix amt="17000"/>
          </a:blip>
          <a:srcRect/>
          <a:stretch>
            <a:fillRect/>
          </a:stretch>
        </p:blipFill>
        <p:spPr>
          <a:xfrm>
            <a:off x="18569384" y="11103369"/>
            <a:ext cx="3452820" cy="34820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58"/>
    </mc:Choice>
    <mc:Fallback>
      <p:transition spd="slow" advTm="1195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Object 1304"/>
          <p:cNvSpPr txBox="1"/>
          <p:nvPr/>
        </p:nvSpPr>
        <p:spPr>
          <a:xfrm>
            <a:off x="1468437" y="1407432"/>
            <a:ext cx="9991090" cy="106445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What</a:t>
            </a:r>
            <a:r>
              <a:rPr lang="zh-CN" altLang="en-US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en-US" altLang="zh-CN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is</a:t>
            </a:r>
            <a:r>
              <a:rPr lang="zh-CN" altLang="en-US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en-US" altLang="zh-CN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RMK</a:t>
            </a:r>
            <a:r>
              <a:rPr lang="zh-CN" altLang="en-US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en-US" altLang="zh-CN" sz="6600" dirty="0">
                <a:solidFill>
                  <a:srgbClr val="C0000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for</a:t>
            </a:r>
            <a:r>
              <a:rPr lang="en-US" altLang="zh-CN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?</a:t>
            </a:r>
            <a:endParaRPr lang="zh-CN" altLang="en-US" sz="66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grpSp>
        <p:nvGrpSpPr>
          <p:cNvPr id="13041" name="组合 13041"/>
          <p:cNvGrpSpPr/>
          <p:nvPr/>
        </p:nvGrpSpPr>
        <p:grpSpPr>
          <a:xfrm>
            <a:off x="22631400" y="11302994"/>
            <a:ext cx="457201" cy="1092205"/>
            <a:chOff x="22631400" y="11302994"/>
            <a:chExt cx="457201" cy="1092205"/>
          </a:xfrm>
        </p:grpSpPr>
        <p:pic>
          <p:nvPicPr>
            <p:cNvPr id="913042" name="image 1304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2631400" y="11937998"/>
              <a:ext cx="457201" cy="457201"/>
            </a:xfrm>
            <a:prstGeom prst="rect">
              <a:avLst/>
            </a:prstGeom>
          </p:spPr>
        </p:pic>
        <p:pic>
          <p:nvPicPr>
            <p:cNvPr id="913043" name="image 1304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2631400" y="11302994"/>
              <a:ext cx="457201" cy="457201"/>
            </a:xfrm>
            <a:prstGeom prst="rect">
              <a:avLst/>
            </a:prstGeom>
          </p:spPr>
        </p:pic>
      </p:grpSp>
      <p:sp>
        <p:nvSpPr>
          <p:cNvPr id="5" name="矩形 4"/>
          <p:cNvSpPr/>
          <p:nvPr/>
        </p:nvSpPr>
        <p:spPr>
          <a:xfrm>
            <a:off x="17506950" y="1287145"/>
            <a:ext cx="718185" cy="436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A8E3E5FB-D0C7-F330-DD79-0E7DC420BC8E}"/>
              </a:ext>
            </a:extLst>
          </p:cNvPr>
          <p:cNvGrpSpPr/>
          <p:nvPr/>
        </p:nvGrpSpPr>
        <p:grpSpPr>
          <a:xfrm>
            <a:off x="16579215" y="526415"/>
            <a:ext cx="6600825" cy="1896110"/>
            <a:chOff x="26109" y="829"/>
            <a:chExt cx="10395" cy="2986"/>
          </a:xfrm>
        </p:grpSpPr>
        <p:pic>
          <p:nvPicPr>
            <p:cNvPr id="52" name="图片 51" descr="咨询公司新员工培训红色商务渐变">
              <a:extLst>
                <a:ext uri="{FF2B5EF4-FFF2-40B4-BE49-F238E27FC236}">
                  <a16:creationId xmlns:a16="http://schemas.microsoft.com/office/drawing/2014/main" id="{C4F470A9-720D-19DC-DE83-BDD9C68D2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55222" b="49637"/>
            <a:stretch>
              <a:fillRect/>
            </a:stretch>
          </p:blipFill>
          <p:spPr>
            <a:xfrm>
              <a:off x="26109" y="829"/>
              <a:ext cx="4720" cy="2986"/>
            </a:xfrm>
            <a:prstGeom prst="rect">
              <a:avLst/>
            </a:prstGeom>
          </p:spPr>
        </p:pic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5748F514-868D-164D-451E-74DC6F00F558}"/>
                </a:ext>
              </a:extLst>
            </p:cNvPr>
            <p:cNvSpPr/>
            <p:nvPr/>
          </p:nvSpPr>
          <p:spPr>
            <a:xfrm>
              <a:off x="27570" y="2027"/>
              <a:ext cx="1131" cy="6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0D3896F5-6D9F-656D-B81F-B3519007EF7B}"/>
                </a:ext>
              </a:extLst>
            </p:cNvPr>
            <p:cNvSpPr txBox="1"/>
            <p:nvPr/>
          </p:nvSpPr>
          <p:spPr>
            <a:xfrm>
              <a:off x="27036" y="1468"/>
              <a:ext cx="9468" cy="1452"/>
            </a:xfrm>
            <a:prstGeom prst="rect">
              <a:avLst/>
            </a:prstGeom>
            <a:noFill/>
            <a:effectLst>
              <a:innerShdw blurRad="63500" dist="50800" dir="18900000">
                <a:prstClr val="black">
                  <a:alpha val="100000"/>
                </a:prstClr>
              </a:innerShdw>
            </a:effectLst>
          </p:spPr>
          <p:txBody>
            <a:bodyPr wrap="square" rtlCol="0">
              <a:spAutoFit/>
              <a:scene3d>
                <a:camera prst="obliqueBottomRight"/>
                <a:lightRig rig="threePt" dir="t"/>
              </a:scene3d>
              <a:sp3d contourW="6350">
                <a:contourClr>
                  <a:schemeClr val="bg1">
                    <a:lumMod val="75000"/>
                  </a:schemeClr>
                </a:contourClr>
              </a:sp3d>
            </a:bodyPr>
            <a:lstStyle/>
            <a:p>
              <a:r>
                <a:rPr lang="en-US" altLang="zh-CN" sz="5400" dirty="0">
                  <a:solidFill>
                    <a:srgbClr val="BF4B4B"/>
                  </a:solidFill>
                  <a:effectLst/>
                  <a:latin typeface="Segoe UI Black" panose="020B0A02040204020203" charset="0"/>
                  <a:cs typeface="Segoe UI Black" panose="020B0A02040204020203" charset="0"/>
                </a:rPr>
                <a:t>Rust </a:t>
              </a:r>
              <a:r>
                <a:rPr lang="en-US" altLang="zh-CN" sz="5400" dirty="0">
                  <a:solidFill>
                    <a:srgbClr val="BF4B4B"/>
                  </a:solidFill>
                  <a:effectLst/>
                  <a:latin typeface="Segoe UI Black" panose="020B0A02040204020203" charset="0"/>
                  <a:cs typeface="Segoe UI Black" panose="020B0A02040204020203" charset="0"/>
                  <a:sym typeface="+mn-ea"/>
                </a:rPr>
                <a:t>China Conf</a:t>
              </a:r>
              <a:endParaRPr lang="en-US" altLang="zh-CN" sz="5400" dirty="0">
                <a:solidFill>
                  <a:srgbClr val="BF4B4B"/>
                </a:solidFill>
                <a:effectLst/>
                <a:latin typeface="Segoe UI Black" panose="020B0A02040204020203" charset="0"/>
                <a:cs typeface="Segoe UI Black" panose="020B0A02040204020203" charset="0"/>
              </a:endParaRPr>
            </a:p>
          </p:txBody>
        </p:sp>
      </p:grpSp>
      <p:sp>
        <p:nvSpPr>
          <p:cNvPr id="3" name="圆角矩形 2">
            <a:extLst>
              <a:ext uri="{FF2B5EF4-FFF2-40B4-BE49-F238E27FC236}">
                <a16:creationId xmlns:a16="http://schemas.microsoft.com/office/drawing/2014/main" id="{CA0BC8B4-331B-235B-335C-52DD029F0C29}"/>
              </a:ext>
            </a:extLst>
          </p:cNvPr>
          <p:cNvSpPr/>
          <p:nvPr/>
        </p:nvSpPr>
        <p:spPr>
          <a:xfrm>
            <a:off x="4920410" y="4324389"/>
            <a:ext cx="4044512" cy="1647930"/>
          </a:xfrm>
          <a:prstGeom prst="roundRect">
            <a:avLst/>
          </a:prstGeom>
          <a:ln w="508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Physical</a:t>
            </a:r>
            <a:r>
              <a:rPr kumimoji="1" lang="zh-CN" altLang="en-US" sz="28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kumimoji="1" lang="en-US" altLang="zh-CN" sz="28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key</a:t>
            </a:r>
            <a:endParaRPr kumimoji="1" lang="zh-CN" altLang="en-US" sz="28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D4FAC4D3-16BE-7B0B-F043-BA479F87F0D2}"/>
              </a:ext>
            </a:extLst>
          </p:cNvPr>
          <p:cNvSpPr/>
          <p:nvPr/>
        </p:nvSpPr>
        <p:spPr>
          <a:xfrm>
            <a:off x="4920410" y="6858000"/>
            <a:ext cx="4044512" cy="1647930"/>
          </a:xfrm>
          <a:prstGeom prst="roundRect">
            <a:avLst/>
          </a:prstGeom>
          <a:ln w="508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rgbClr val="C0000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Keyboard</a:t>
            </a:r>
            <a:r>
              <a:rPr kumimoji="1" lang="zh-CN" altLang="en-US" sz="2800" dirty="0">
                <a:solidFill>
                  <a:srgbClr val="C0000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kumimoji="1" lang="en-US" altLang="zh-CN" sz="2800" dirty="0">
                <a:solidFill>
                  <a:srgbClr val="C0000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firmware</a:t>
            </a:r>
            <a:r>
              <a:rPr kumimoji="1" lang="zh-CN" altLang="en-US" sz="2800" dirty="0">
                <a:solidFill>
                  <a:srgbClr val="C0000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（</a:t>
            </a:r>
            <a:r>
              <a:rPr kumimoji="1" lang="en-US" altLang="zh-CN" sz="2800" dirty="0">
                <a:solidFill>
                  <a:srgbClr val="C0000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RMK</a:t>
            </a:r>
            <a:r>
              <a:rPr kumimoji="1" lang="zh-CN" altLang="en-US" sz="2800" dirty="0">
                <a:solidFill>
                  <a:srgbClr val="C0000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）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76390C03-1E9B-E068-DF34-A9DD7756EE3E}"/>
              </a:ext>
            </a:extLst>
          </p:cNvPr>
          <p:cNvSpPr/>
          <p:nvPr/>
        </p:nvSpPr>
        <p:spPr>
          <a:xfrm>
            <a:off x="4920410" y="9391611"/>
            <a:ext cx="4044512" cy="1647930"/>
          </a:xfrm>
          <a:prstGeom prst="roundRect">
            <a:avLst/>
          </a:prstGeom>
          <a:ln w="508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Host</a:t>
            </a:r>
            <a:endParaRPr kumimoji="1" lang="zh-CN" altLang="en-US" sz="28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4" name="下箭头 13">
            <a:extLst>
              <a:ext uri="{FF2B5EF4-FFF2-40B4-BE49-F238E27FC236}">
                <a16:creationId xmlns:a16="http://schemas.microsoft.com/office/drawing/2014/main" id="{BB8FA81F-03F3-81D0-D617-CDE8D3CD9E69}"/>
              </a:ext>
            </a:extLst>
          </p:cNvPr>
          <p:cNvSpPr/>
          <p:nvPr/>
        </p:nvSpPr>
        <p:spPr>
          <a:xfrm>
            <a:off x="6700350" y="5972318"/>
            <a:ext cx="484632" cy="843528"/>
          </a:xfrm>
          <a:prstGeom prst="downArrow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下箭头 14">
            <a:extLst>
              <a:ext uri="{FF2B5EF4-FFF2-40B4-BE49-F238E27FC236}">
                <a16:creationId xmlns:a16="http://schemas.microsoft.com/office/drawing/2014/main" id="{092217A1-A0EA-FBA0-FAF4-EBB7FB107C6A}"/>
              </a:ext>
            </a:extLst>
          </p:cNvPr>
          <p:cNvSpPr/>
          <p:nvPr/>
        </p:nvSpPr>
        <p:spPr>
          <a:xfrm>
            <a:off x="6700350" y="8505929"/>
            <a:ext cx="484632" cy="843528"/>
          </a:xfrm>
          <a:prstGeom prst="downArrow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C43645D-43AF-DD5E-D462-30992B7A2E14}"/>
              </a:ext>
            </a:extLst>
          </p:cNvPr>
          <p:cNvSpPr txBox="1"/>
          <p:nvPr/>
        </p:nvSpPr>
        <p:spPr>
          <a:xfrm>
            <a:off x="13029512" y="4678258"/>
            <a:ext cx="10150528" cy="6007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0" indent="-11430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Written</a:t>
            </a:r>
            <a:r>
              <a:rPr lang="zh-CN" altLang="en-US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en-US" altLang="zh-CN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in</a:t>
            </a:r>
            <a:r>
              <a:rPr lang="zh-CN" altLang="en-US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en-US" altLang="zh-CN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Rust</a:t>
            </a:r>
          </a:p>
          <a:p>
            <a:pPr marL="1143000" indent="-11430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High-performance</a:t>
            </a:r>
          </a:p>
          <a:p>
            <a:pPr marL="1143000" indent="-11430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Easy</a:t>
            </a:r>
            <a:r>
              <a:rPr lang="zh-CN" altLang="en-US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en-US" altLang="zh-CN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to</a:t>
            </a:r>
            <a:r>
              <a:rPr lang="zh-CN" altLang="en-US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en-US" altLang="zh-CN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use</a:t>
            </a:r>
          </a:p>
          <a:p>
            <a:pPr marL="1143000" indent="-11430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Low-power</a:t>
            </a:r>
            <a:r>
              <a:rPr lang="zh-CN" altLang="en-US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en-US" altLang="zh-CN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native</a:t>
            </a:r>
          </a:p>
        </p:txBody>
      </p:sp>
    </p:spTree>
    <p:extLst>
      <p:ext uri="{BB962C8B-B14F-4D97-AF65-F5344CB8AC3E}">
        <p14:creationId xmlns:p14="http://schemas.microsoft.com/office/powerpoint/2010/main" val="2008375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545"/>
    </mc:Choice>
    <mc:Fallback>
      <p:transition spd="slow" advTm="6854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Object 1304"/>
          <p:cNvSpPr txBox="1"/>
          <p:nvPr/>
        </p:nvSpPr>
        <p:spPr>
          <a:xfrm>
            <a:off x="1468437" y="1407432"/>
            <a:ext cx="9991090" cy="106445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What</a:t>
            </a:r>
            <a:r>
              <a:rPr lang="zh-CN" altLang="en-US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en-US" altLang="zh-CN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does</a:t>
            </a:r>
            <a:r>
              <a:rPr lang="zh-CN" altLang="en-US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en-US" altLang="zh-CN" sz="6600" dirty="0">
                <a:solidFill>
                  <a:srgbClr val="C00000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RMK</a:t>
            </a:r>
            <a:r>
              <a:rPr lang="zh-CN" altLang="en-US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lang="en-US" altLang="zh-CN" sz="66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include</a:t>
            </a:r>
            <a:endParaRPr lang="zh-CN" altLang="en-US" sz="66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grpSp>
        <p:nvGrpSpPr>
          <p:cNvPr id="13041" name="组合 13041"/>
          <p:cNvGrpSpPr/>
          <p:nvPr/>
        </p:nvGrpSpPr>
        <p:grpSpPr>
          <a:xfrm>
            <a:off x="22631400" y="11302994"/>
            <a:ext cx="457201" cy="1092205"/>
            <a:chOff x="22631400" y="11302994"/>
            <a:chExt cx="457201" cy="1092205"/>
          </a:xfrm>
        </p:grpSpPr>
        <p:pic>
          <p:nvPicPr>
            <p:cNvPr id="913042" name="image 1304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2631400" y="11937998"/>
              <a:ext cx="457201" cy="457201"/>
            </a:xfrm>
            <a:prstGeom prst="rect">
              <a:avLst/>
            </a:prstGeom>
          </p:spPr>
        </p:pic>
        <p:pic>
          <p:nvPicPr>
            <p:cNvPr id="913043" name="image 1304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2631400" y="11302994"/>
              <a:ext cx="457201" cy="457201"/>
            </a:xfrm>
            <a:prstGeom prst="rect">
              <a:avLst/>
            </a:prstGeom>
          </p:spPr>
        </p:pic>
      </p:grpSp>
      <p:sp>
        <p:nvSpPr>
          <p:cNvPr id="5" name="矩形 4"/>
          <p:cNvSpPr/>
          <p:nvPr/>
        </p:nvSpPr>
        <p:spPr>
          <a:xfrm>
            <a:off x="17506950" y="1287145"/>
            <a:ext cx="718185" cy="436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A8E3E5FB-D0C7-F330-DD79-0E7DC420BC8E}"/>
              </a:ext>
            </a:extLst>
          </p:cNvPr>
          <p:cNvGrpSpPr/>
          <p:nvPr/>
        </p:nvGrpSpPr>
        <p:grpSpPr>
          <a:xfrm>
            <a:off x="16579215" y="526415"/>
            <a:ext cx="6600825" cy="1896110"/>
            <a:chOff x="26109" y="829"/>
            <a:chExt cx="10395" cy="2986"/>
          </a:xfrm>
        </p:grpSpPr>
        <p:pic>
          <p:nvPicPr>
            <p:cNvPr id="52" name="图片 51" descr="咨询公司新员工培训红色商务渐变">
              <a:extLst>
                <a:ext uri="{FF2B5EF4-FFF2-40B4-BE49-F238E27FC236}">
                  <a16:creationId xmlns:a16="http://schemas.microsoft.com/office/drawing/2014/main" id="{C4F470A9-720D-19DC-DE83-BDD9C68D2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55222" b="49637"/>
            <a:stretch>
              <a:fillRect/>
            </a:stretch>
          </p:blipFill>
          <p:spPr>
            <a:xfrm>
              <a:off x="26109" y="829"/>
              <a:ext cx="4720" cy="2986"/>
            </a:xfrm>
            <a:prstGeom prst="rect">
              <a:avLst/>
            </a:prstGeom>
          </p:spPr>
        </p:pic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5748F514-868D-164D-451E-74DC6F00F558}"/>
                </a:ext>
              </a:extLst>
            </p:cNvPr>
            <p:cNvSpPr/>
            <p:nvPr/>
          </p:nvSpPr>
          <p:spPr>
            <a:xfrm>
              <a:off x="27570" y="2027"/>
              <a:ext cx="1131" cy="6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0D3896F5-6D9F-656D-B81F-B3519007EF7B}"/>
                </a:ext>
              </a:extLst>
            </p:cNvPr>
            <p:cNvSpPr txBox="1"/>
            <p:nvPr/>
          </p:nvSpPr>
          <p:spPr>
            <a:xfrm>
              <a:off x="27036" y="1468"/>
              <a:ext cx="9468" cy="1452"/>
            </a:xfrm>
            <a:prstGeom prst="rect">
              <a:avLst/>
            </a:prstGeom>
            <a:noFill/>
            <a:effectLst>
              <a:innerShdw blurRad="63500" dist="50800" dir="18900000">
                <a:prstClr val="black">
                  <a:alpha val="100000"/>
                </a:prstClr>
              </a:innerShdw>
            </a:effectLst>
          </p:spPr>
          <p:txBody>
            <a:bodyPr wrap="square" rtlCol="0">
              <a:spAutoFit/>
              <a:scene3d>
                <a:camera prst="obliqueBottomRight"/>
                <a:lightRig rig="threePt" dir="t"/>
              </a:scene3d>
              <a:sp3d contourW="6350">
                <a:contourClr>
                  <a:schemeClr val="bg1">
                    <a:lumMod val="75000"/>
                  </a:schemeClr>
                </a:contourClr>
              </a:sp3d>
            </a:bodyPr>
            <a:lstStyle/>
            <a:p>
              <a:r>
                <a:rPr lang="en-US" altLang="zh-CN" sz="5400" dirty="0">
                  <a:solidFill>
                    <a:srgbClr val="BF4B4B"/>
                  </a:solidFill>
                  <a:effectLst/>
                  <a:latin typeface="Segoe UI Black" panose="020B0A02040204020203" charset="0"/>
                  <a:cs typeface="Segoe UI Black" panose="020B0A02040204020203" charset="0"/>
                </a:rPr>
                <a:t>Rust </a:t>
              </a:r>
              <a:r>
                <a:rPr lang="en-US" altLang="zh-CN" sz="5400" dirty="0">
                  <a:solidFill>
                    <a:srgbClr val="BF4B4B"/>
                  </a:solidFill>
                  <a:effectLst/>
                  <a:latin typeface="Segoe UI Black" panose="020B0A02040204020203" charset="0"/>
                  <a:cs typeface="Segoe UI Black" panose="020B0A02040204020203" charset="0"/>
                  <a:sym typeface="+mn-ea"/>
                </a:rPr>
                <a:t>China Conf</a:t>
              </a:r>
              <a:endParaRPr lang="en-US" altLang="zh-CN" sz="5400" dirty="0">
                <a:solidFill>
                  <a:srgbClr val="BF4B4B"/>
                </a:solidFill>
                <a:effectLst/>
                <a:latin typeface="Segoe UI Black" panose="020B0A02040204020203" charset="0"/>
                <a:cs typeface="Segoe UI Black" panose="020B0A02040204020203" charset="0"/>
              </a:endParaRPr>
            </a:p>
          </p:txBody>
        </p:sp>
      </p:grpSp>
      <p:sp>
        <p:nvSpPr>
          <p:cNvPr id="8" name="圆角矩形 7">
            <a:extLst>
              <a:ext uri="{FF2B5EF4-FFF2-40B4-BE49-F238E27FC236}">
                <a16:creationId xmlns:a16="http://schemas.microsoft.com/office/drawing/2014/main" id="{AB43CF01-F6E3-30A8-3295-04AE2E912B76}"/>
              </a:ext>
            </a:extLst>
          </p:cNvPr>
          <p:cNvSpPr/>
          <p:nvPr/>
        </p:nvSpPr>
        <p:spPr>
          <a:xfrm>
            <a:off x="5022245" y="3672167"/>
            <a:ext cx="3833608" cy="1647930"/>
          </a:xfrm>
          <a:prstGeom prst="roundRect">
            <a:avLst/>
          </a:prstGeom>
          <a:ln w="508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 err="1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nRF</a:t>
            </a:r>
            <a:r>
              <a:rPr kumimoji="1" lang="zh-CN" altLang="en-US" sz="28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kumimoji="1" lang="en-US" altLang="zh-CN" sz="28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BLE</a:t>
            </a:r>
            <a:endParaRPr kumimoji="1" lang="zh-CN" altLang="en-US" sz="28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4B92B2FB-220C-B516-D2CC-80E010FA9DD6}"/>
              </a:ext>
            </a:extLst>
          </p:cNvPr>
          <p:cNvSpPr/>
          <p:nvPr/>
        </p:nvSpPr>
        <p:spPr>
          <a:xfrm>
            <a:off x="5022245" y="5537906"/>
            <a:ext cx="3833608" cy="1647930"/>
          </a:xfrm>
          <a:prstGeom prst="roundRect">
            <a:avLst/>
          </a:prstGeom>
          <a:ln w="508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ESP</a:t>
            </a:r>
            <a:r>
              <a:rPr kumimoji="1" lang="zh-CN" altLang="en-US" sz="28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kumimoji="1" lang="en-US" altLang="zh-CN" sz="28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BLE</a:t>
            </a:r>
            <a:endParaRPr kumimoji="1" lang="zh-CN" altLang="en-US" sz="28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956BD904-EBC4-3C88-C027-1DC959199A0B}"/>
              </a:ext>
            </a:extLst>
          </p:cNvPr>
          <p:cNvSpPr/>
          <p:nvPr/>
        </p:nvSpPr>
        <p:spPr>
          <a:xfrm>
            <a:off x="5022245" y="7403645"/>
            <a:ext cx="3833608" cy="3287390"/>
          </a:xfrm>
          <a:prstGeom prst="roundRect">
            <a:avLst/>
          </a:prstGeom>
          <a:ln w="508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USB</a:t>
            </a:r>
            <a:r>
              <a:rPr kumimoji="1" lang="zh-CN" altLang="en-US" sz="28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 </a:t>
            </a:r>
            <a:r>
              <a:rPr kumimoji="1" lang="en-US" altLang="zh-CN" sz="28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for</a:t>
            </a:r>
            <a:r>
              <a:rPr kumimoji="1" lang="zh-CN" altLang="en-US" sz="28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kumimoji="1" lang="en-US" altLang="zh-CN" sz="28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stm32/rp2040/..</a:t>
            </a:r>
            <a:endParaRPr kumimoji="1" lang="zh-CN" altLang="en-US" sz="28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15D955A1-EF13-780C-550F-D632FD700B05}"/>
              </a:ext>
            </a:extLst>
          </p:cNvPr>
          <p:cNvSpPr/>
          <p:nvPr/>
        </p:nvSpPr>
        <p:spPr>
          <a:xfrm>
            <a:off x="9469337" y="3602809"/>
            <a:ext cx="2410822" cy="7166053"/>
          </a:xfrm>
          <a:prstGeom prst="roundRect">
            <a:avLst/>
          </a:prstGeom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Embedded</a:t>
            </a:r>
            <a:r>
              <a:rPr kumimoji="1" lang="zh-CN" altLang="en-US" sz="28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kumimoji="1" lang="en-US" altLang="zh-CN" sz="28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traits</a:t>
            </a:r>
            <a:endParaRPr kumimoji="1" lang="zh-CN" altLang="en-US" sz="28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644DC6A1-076C-CC96-C173-E291699EEAC7}"/>
              </a:ext>
            </a:extLst>
          </p:cNvPr>
          <p:cNvSpPr/>
          <p:nvPr/>
        </p:nvSpPr>
        <p:spPr>
          <a:xfrm>
            <a:off x="12411526" y="3524982"/>
            <a:ext cx="8943864" cy="7166053"/>
          </a:xfrm>
          <a:prstGeom prst="roundRect">
            <a:avLst>
              <a:gd name="adj" fmla="val 7000"/>
            </a:avLst>
          </a:prstGeom>
          <a:ln w="508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8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8B9DC053-6DCA-0772-10E7-73044011398E}"/>
              </a:ext>
            </a:extLst>
          </p:cNvPr>
          <p:cNvSpPr/>
          <p:nvPr/>
        </p:nvSpPr>
        <p:spPr>
          <a:xfrm>
            <a:off x="12745607" y="4105891"/>
            <a:ext cx="3833608" cy="1647930"/>
          </a:xfrm>
          <a:prstGeom prst="roundRect">
            <a:avLst/>
          </a:prstGeom>
          <a:ln w="508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Matrix</a:t>
            </a:r>
            <a:r>
              <a:rPr kumimoji="1" lang="zh-CN" altLang="en-US" sz="28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kumimoji="1" lang="en-US" altLang="zh-CN" sz="28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scanning</a:t>
            </a:r>
            <a:endParaRPr kumimoji="1" lang="zh-CN" altLang="en-US" sz="28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971C3A6B-AC5C-50D2-21F7-E53F7F390A12}"/>
              </a:ext>
            </a:extLst>
          </p:cNvPr>
          <p:cNvSpPr/>
          <p:nvPr/>
        </p:nvSpPr>
        <p:spPr>
          <a:xfrm>
            <a:off x="12745607" y="6271459"/>
            <a:ext cx="3833608" cy="1647930"/>
          </a:xfrm>
          <a:prstGeom prst="roundRect">
            <a:avLst/>
          </a:prstGeom>
          <a:ln w="508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Key</a:t>
            </a:r>
            <a:r>
              <a:rPr kumimoji="1" lang="zh-CN" altLang="en-US" sz="28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kumimoji="1" lang="en-US" altLang="zh-CN" sz="28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processing</a:t>
            </a:r>
            <a:endParaRPr kumimoji="1" lang="zh-CN" altLang="en-US" sz="28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802D0C0-C4F0-68A8-B660-811232EB2B7A}"/>
              </a:ext>
            </a:extLst>
          </p:cNvPr>
          <p:cNvSpPr/>
          <p:nvPr/>
        </p:nvSpPr>
        <p:spPr>
          <a:xfrm>
            <a:off x="12745607" y="8437027"/>
            <a:ext cx="3833608" cy="1647930"/>
          </a:xfrm>
          <a:prstGeom prst="roundRect">
            <a:avLst/>
          </a:prstGeom>
          <a:ln w="508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USB/BLE</a:t>
            </a:r>
            <a:r>
              <a:rPr kumimoji="1" lang="zh-CN" altLang="en-US" sz="28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kumimoji="1" lang="en-US" altLang="zh-CN" sz="28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Communication</a:t>
            </a:r>
            <a:endParaRPr kumimoji="1" lang="zh-CN" altLang="en-US" sz="28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5E37EE7E-0469-5C4F-4431-54B256771818}"/>
              </a:ext>
            </a:extLst>
          </p:cNvPr>
          <p:cNvSpPr/>
          <p:nvPr/>
        </p:nvSpPr>
        <p:spPr>
          <a:xfrm>
            <a:off x="2264530" y="3672168"/>
            <a:ext cx="2144231" cy="7018867"/>
          </a:xfrm>
          <a:prstGeom prst="roundRect">
            <a:avLst/>
          </a:prstGeom>
          <a:ln w="508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MCU</a:t>
            </a:r>
            <a:r>
              <a:rPr kumimoji="1" lang="zh-CN" altLang="en-US" sz="28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kumimoji="1" lang="en-US" altLang="zh-CN" sz="2800" dirty="0" err="1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init</a:t>
            </a:r>
            <a:endParaRPr kumimoji="1" lang="zh-CN" altLang="en-US" sz="28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BD9F2219-BF91-E2E2-3F89-C1FB1A722625}"/>
              </a:ext>
            </a:extLst>
          </p:cNvPr>
          <p:cNvSpPr/>
          <p:nvPr/>
        </p:nvSpPr>
        <p:spPr>
          <a:xfrm>
            <a:off x="17110582" y="4137223"/>
            <a:ext cx="3833608" cy="1647930"/>
          </a:xfrm>
          <a:prstGeom prst="roundRect">
            <a:avLst/>
          </a:prstGeom>
          <a:ln w="508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Vial</a:t>
            </a:r>
            <a:r>
              <a:rPr kumimoji="1" lang="zh-CN" altLang="en-US" sz="28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kumimoji="1" lang="en-US" altLang="zh-CN" sz="28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support</a:t>
            </a:r>
            <a:endParaRPr kumimoji="1" lang="zh-CN" altLang="en-US" sz="28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E1D6DEAE-6B8D-B44F-D795-083261A1A897}"/>
              </a:ext>
            </a:extLst>
          </p:cNvPr>
          <p:cNvSpPr/>
          <p:nvPr/>
        </p:nvSpPr>
        <p:spPr>
          <a:xfrm>
            <a:off x="17110582" y="6299709"/>
            <a:ext cx="3833608" cy="1647930"/>
          </a:xfrm>
          <a:prstGeom prst="roundRect">
            <a:avLst/>
          </a:prstGeom>
          <a:ln w="508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Keymap</a:t>
            </a:r>
            <a:r>
              <a:rPr kumimoji="1" lang="zh-CN" altLang="en-US" sz="28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kumimoji="1" lang="en-US" altLang="zh-CN" sz="28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storage</a:t>
            </a:r>
            <a:endParaRPr kumimoji="1" lang="zh-CN" altLang="en-US" sz="28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7A985796-5EB1-1642-30C9-0DFA7E52776F}"/>
              </a:ext>
            </a:extLst>
          </p:cNvPr>
          <p:cNvSpPr/>
          <p:nvPr/>
        </p:nvSpPr>
        <p:spPr>
          <a:xfrm>
            <a:off x="17110582" y="8462195"/>
            <a:ext cx="3833608" cy="1647930"/>
          </a:xfrm>
          <a:prstGeom prst="roundRect">
            <a:avLst/>
          </a:prstGeom>
          <a:ln w="508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LED</a:t>
            </a:r>
            <a:r>
              <a:rPr kumimoji="1" lang="zh-CN" altLang="en-US" sz="28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 </a:t>
            </a:r>
            <a:r>
              <a:rPr kumimoji="1" lang="en-US" altLang="zh-CN" sz="2800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support</a:t>
            </a:r>
            <a:endParaRPr kumimoji="1" lang="zh-CN" altLang="en-US" sz="2800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604197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TZiYWUwZDA1ZmYwYTcyYjVlOTM2MjQ4M2ZiN2Y1MmYifQ=="/>
  <p:tag name="RESOURCE_RECORD_KEY" val="{&quot;13&quot;:[4364954]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79.4236220472441,&quot;left&quot;:361.00007874015745,&quot;top&quot;:285.9996850393701,&quot;width&quot;:1199.6796062992125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79.4236220472441,&quot;left&quot;:361.00007874015745,&quot;top&quot;:285.9996850393701,&quot;width&quot;:1199.6796062992125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79.4236220472441,&quot;left&quot;:361.00007874015745,&quot;top&quot;:285.9996850393701,&quot;width&quot;:1199.6796062992125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79.4236220472441,&quot;left&quot;:361.00007874015745,&quot;top&quot;:285.9996850393701,&quot;width&quot;:1199.6796062992125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79.4236220472441,&quot;left&quot;:361.00007874015745,&quot;top&quot;:285.9996850393701,&quot;width&quot;:1199.6796062992125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79.4236220472441,&quot;left&quot;:361.00007874015745,&quot;top&quot;:285.9996850393701,&quot;width&quot;:1199.6796062992125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79.4236220472441,&quot;left&quot;:361.00007874015745,&quot;top&quot;:285.9996850393701,&quot;width&quot;:1199.6796062992125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79.4236220472441,&quot;left&quot;:361.00007874015745,&quot;top&quot;:285.9996850393701,&quot;width&quot;:1199.6796062992125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79.4236220472441,&quot;left&quot;:361.00007874015745,&quot;top&quot;:285.9996850393701,&quot;width&quot;:1199.6796062992125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79.4236220472441,&quot;left&quot;:361.00007874015745,&quot;top&quot;:285.9996850393701,&quot;width&quot;:1199.679606299212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7.3562992125983,&quot;left&quot;:361.00007874015745,&quot;top&quot;:285.9996850393701,&quot;width&quot;:1199.6796062992125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79.4236220472441,&quot;left&quot;:361.00007874015745,&quot;top&quot;:285.9996850393701,&quot;width&quot;:1199.6796062992125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79.4236220472441,&quot;left&quot;:361.00007874015745,&quot;top&quot;:285.9996850393701,&quot;width&quot;:1199.6796062992125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79.4236220472441,&quot;left&quot;:361.00007874015745,&quot;top&quot;:285.9996850393701,&quot;width&quot;:1199.6796062992125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79.4236220472441,&quot;left&quot;:361.00007874015745,&quot;top&quot;:285.9996850393701,&quot;width&quot;:1199.6796062992125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79.4236220472441,&quot;left&quot;:361.00007874015745,&quot;top&quot;:285.9996850393701,&quot;width&quot;:1199.6796062992125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79.4236220472441,&quot;left&quot;:361.00007874015745,&quot;top&quot;:285.9996850393701,&quot;width&quot;:1199.6796062992125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79.4236220472441,&quot;left&quot;:361.00007874015745,&quot;top&quot;:285.9996850393701,&quot;width&quot;:1199.6796062992125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79.4236220472441,&quot;left&quot;:361.00007874015745,&quot;top&quot;:285.9996850393701,&quot;width&quot;:1199.679606299212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7.3562992125983,&quot;left&quot;:361.00007874015745,&quot;top&quot;:285.9996850393701,&quot;width&quot;:1199.6796062992125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7.3562992125983,&quot;left&quot;:361.00007874015745,&quot;top&quot;:285.9996850393701,&quot;width&quot;:1199.6796062992125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7.3562992125983,&quot;left&quot;:361.00007874015745,&quot;top&quot;:285.9996850393701,&quot;width&quot;:1199.6796062992125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79.4236220472441,&quot;left&quot;:361.00007874015745,&quot;top&quot;:285.9996850393701,&quot;width&quot;:1199.6796062992125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79.4236220472441,&quot;left&quot;:361.00007874015745,&quot;top&quot;:285.9996850393701,&quot;width&quot;:1199.6796062992125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79.4236220472441,&quot;left&quot;:361.00007874015745,&quot;top&quot;:285.9996850393701,&quot;width&quot;:1199.6796062992125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79.4236220472441,&quot;left&quot;:361.00007874015745,&quot;top&quot;:285.9996850393701,&quot;width&quot;:1199.6796062992125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2959</TotalTime>
  <Words>703</Words>
  <Application>Microsoft Macintosh PowerPoint</Application>
  <PresentationFormat>自定义</PresentationFormat>
  <Paragraphs>124</Paragraphs>
  <Slides>18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等线</vt:lpstr>
      <vt:lpstr>Segoe UI Black</vt:lpstr>
      <vt:lpstr>Source Han Sans CN</vt:lpstr>
      <vt:lpstr>Arial</vt:lpstr>
      <vt:lpstr>Anton-Regular</vt:lpstr>
      <vt:lpstr>OPPOSans-H</vt:lpstr>
      <vt:lpstr>OPPOSans-R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稿定设计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subject>www.gaoding.com</dc:subject>
  <dc:creator>稿定设计</dc:creator>
  <cp:lastModifiedBy>Haobo Gu</cp:lastModifiedBy>
  <cp:revision>301</cp:revision>
  <dcterms:created xsi:type="dcterms:W3CDTF">2024-08-05T11:52:00Z</dcterms:created>
  <dcterms:modified xsi:type="dcterms:W3CDTF">2024-09-07T09:47:53Z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F6923565B1E9430293A65C8E202A7036_13</vt:lpwstr>
  </property>
  <property fmtid="{D5CDD505-2E9C-101B-9397-08002B2CF9AE}" pid="3" name="KSOProductBuildVer">
    <vt:lpwstr>2052-12.1.0.17827</vt:lpwstr>
  </property>
</Properties>
</file>